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3684BA-B72F-4226-BB30-44111381BA9C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D10F33-68BE-434E-AAA0-F846C04DDA52}">
      <dgm:prSet/>
      <dgm:spPr/>
      <dgm:t>
        <a:bodyPr/>
        <a:lstStyle/>
        <a:p>
          <a:r>
            <a:rPr lang="fr-CA"/>
            <a:t>Chacune des unités utilise :</a:t>
          </a:r>
          <a:endParaRPr lang="en-US"/>
        </a:p>
      </dgm:t>
    </dgm:pt>
    <dgm:pt modelId="{165E3ECC-9A3E-4407-9834-1FED83FEE517}" type="parTrans" cxnId="{6297446D-E08F-455D-831D-D0D981952C3F}">
      <dgm:prSet/>
      <dgm:spPr/>
      <dgm:t>
        <a:bodyPr/>
        <a:lstStyle/>
        <a:p>
          <a:endParaRPr lang="en-US"/>
        </a:p>
      </dgm:t>
    </dgm:pt>
    <dgm:pt modelId="{E4D02D10-E47C-40DA-B88E-A1C9D4196CF6}" type="sibTrans" cxnId="{6297446D-E08F-455D-831D-D0D981952C3F}">
      <dgm:prSet/>
      <dgm:spPr/>
      <dgm:t>
        <a:bodyPr/>
        <a:lstStyle/>
        <a:p>
          <a:endParaRPr lang="en-US"/>
        </a:p>
      </dgm:t>
    </dgm:pt>
    <dgm:pt modelId="{5310EC5A-550F-4301-BD08-86D9608215E8}">
      <dgm:prSet/>
      <dgm:spPr/>
      <dgm:t>
        <a:bodyPr/>
        <a:lstStyle/>
        <a:p>
          <a:r>
            <a:rPr lang="fr-CA"/>
            <a:t>Un projecteur et un écran géant;</a:t>
          </a:r>
          <a:endParaRPr lang="en-US"/>
        </a:p>
      </dgm:t>
    </dgm:pt>
    <dgm:pt modelId="{620023C1-DBB7-466A-A1DC-4B2BB09ED49E}" type="parTrans" cxnId="{B6A6A4D8-40D5-47BC-AB53-93A15A347383}">
      <dgm:prSet/>
      <dgm:spPr/>
      <dgm:t>
        <a:bodyPr/>
        <a:lstStyle/>
        <a:p>
          <a:endParaRPr lang="en-US"/>
        </a:p>
      </dgm:t>
    </dgm:pt>
    <dgm:pt modelId="{78DA5818-B71B-4A67-9F53-487EF3E4C008}" type="sibTrans" cxnId="{B6A6A4D8-40D5-47BC-AB53-93A15A347383}">
      <dgm:prSet/>
      <dgm:spPr/>
      <dgm:t>
        <a:bodyPr/>
        <a:lstStyle/>
        <a:p>
          <a:endParaRPr lang="en-US"/>
        </a:p>
      </dgm:t>
    </dgm:pt>
    <dgm:pt modelId="{C257A80E-3E69-42E4-983D-0933B1393CDD}">
      <dgm:prSet/>
      <dgm:spPr/>
      <dgm:t>
        <a:bodyPr/>
        <a:lstStyle/>
        <a:p>
          <a:r>
            <a:rPr lang="fr-CA"/>
            <a:t>Un système de cinéma-maison;</a:t>
          </a:r>
          <a:endParaRPr lang="en-US"/>
        </a:p>
      </dgm:t>
    </dgm:pt>
    <dgm:pt modelId="{AE240DA8-B218-4303-A87F-5C27C1D5DF9B}" type="parTrans" cxnId="{661624E3-6B5D-4710-A878-A61E9C9BC81A}">
      <dgm:prSet/>
      <dgm:spPr/>
      <dgm:t>
        <a:bodyPr/>
        <a:lstStyle/>
        <a:p>
          <a:endParaRPr lang="en-US"/>
        </a:p>
      </dgm:t>
    </dgm:pt>
    <dgm:pt modelId="{71C0E597-F4D4-4D49-92EC-8C72BFDACAC6}" type="sibTrans" cxnId="{661624E3-6B5D-4710-A878-A61E9C9BC81A}">
      <dgm:prSet/>
      <dgm:spPr/>
      <dgm:t>
        <a:bodyPr/>
        <a:lstStyle/>
        <a:p>
          <a:endParaRPr lang="en-US"/>
        </a:p>
      </dgm:t>
    </dgm:pt>
    <dgm:pt modelId="{2724E510-F330-4269-A5C9-F773122C52C7}">
      <dgm:prSet/>
      <dgm:spPr/>
      <dgm:t>
        <a:bodyPr/>
        <a:lstStyle/>
        <a:p>
          <a:r>
            <a:rPr lang="fr-CA"/>
            <a:t>Une télévision ACL de 47 pouces;</a:t>
          </a:r>
          <a:endParaRPr lang="en-US"/>
        </a:p>
      </dgm:t>
    </dgm:pt>
    <dgm:pt modelId="{CD029FA5-4D78-43E6-B507-718FC3DB7023}" type="parTrans" cxnId="{F2F5C510-8382-4BE5-8769-310E70681981}">
      <dgm:prSet/>
      <dgm:spPr/>
      <dgm:t>
        <a:bodyPr/>
        <a:lstStyle/>
        <a:p>
          <a:endParaRPr lang="en-US"/>
        </a:p>
      </dgm:t>
    </dgm:pt>
    <dgm:pt modelId="{A297647E-6F75-4825-9B5B-02C3B4CE10EF}" type="sibTrans" cxnId="{F2F5C510-8382-4BE5-8769-310E70681981}">
      <dgm:prSet/>
      <dgm:spPr/>
      <dgm:t>
        <a:bodyPr/>
        <a:lstStyle/>
        <a:p>
          <a:endParaRPr lang="en-US"/>
        </a:p>
      </dgm:t>
    </dgm:pt>
    <dgm:pt modelId="{65F43136-90C6-4CD5-ACA4-D6831EE73281}">
      <dgm:prSet/>
      <dgm:spPr/>
      <dgm:t>
        <a:bodyPr/>
        <a:lstStyle/>
        <a:p>
          <a:r>
            <a:rPr lang="fr-CA"/>
            <a:t>Un Ipod pour la musique;</a:t>
          </a:r>
          <a:endParaRPr lang="en-US"/>
        </a:p>
      </dgm:t>
    </dgm:pt>
    <dgm:pt modelId="{F9D9CAEE-2A11-4892-A4A1-B141C7939105}" type="parTrans" cxnId="{2F917B3D-7B6D-4D29-820A-0E3D687ED300}">
      <dgm:prSet/>
      <dgm:spPr/>
      <dgm:t>
        <a:bodyPr/>
        <a:lstStyle/>
        <a:p>
          <a:endParaRPr lang="en-US"/>
        </a:p>
      </dgm:t>
    </dgm:pt>
    <dgm:pt modelId="{09F6A675-61B5-45F7-81B9-85FF35410877}" type="sibTrans" cxnId="{2F917B3D-7B6D-4D29-820A-0E3D687ED300}">
      <dgm:prSet/>
      <dgm:spPr/>
      <dgm:t>
        <a:bodyPr/>
        <a:lstStyle/>
        <a:p>
          <a:endParaRPr lang="en-US"/>
        </a:p>
      </dgm:t>
    </dgm:pt>
    <dgm:pt modelId="{2341814A-FB2A-4D64-AD4C-BA6DAB71804C}">
      <dgm:prSet/>
      <dgm:spPr/>
      <dgm:t>
        <a:bodyPr/>
        <a:lstStyle/>
        <a:p>
          <a:r>
            <a:rPr lang="fr-CA"/>
            <a:t>Le branchement pour ordinateur.</a:t>
          </a:r>
          <a:endParaRPr lang="en-US"/>
        </a:p>
      </dgm:t>
    </dgm:pt>
    <dgm:pt modelId="{1F7FB54D-34B4-4F67-9E53-D308D295F565}" type="parTrans" cxnId="{B0BDA453-F9BD-4085-89A4-A603D48138D9}">
      <dgm:prSet/>
      <dgm:spPr/>
      <dgm:t>
        <a:bodyPr/>
        <a:lstStyle/>
        <a:p>
          <a:endParaRPr lang="en-US"/>
        </a:p>
      </dgm:t>
    </dgm:pt>
    <dgm:pt modelId="{428821E8-A4C6-4518-B40B-13C2A447F5CC}" type="sibTrans" cxnId="{B0BDA453-F9BD-4085-89A4-A603D48138D9}">
      <dgm:prSet/>
      <dgm:spPr/>
      <dgm:t>
        <a:bodyPr/>
        <a:lstStyle/>
        <a:p>
          <a:endParaRPr lang="en-US"/>
        </a:p>
      </dgm:t>
    </dgm:pt>
    <dgm:pt modelId="{CE3DE013-EFAF-7B4B-BD5B-ED6970F65D26}" type="pres">
      <dgm:prSet presAssocID="{203684BA-B72F-4226-BB30-44111381BA9C}" presName="diagram" presStyleCnt="0">
        <dgm:presLayoutVars>
          <dgm:dir/>
          <dgm:resizeHandles val="exact"/>
        </dgm:presLayoutVars>
      </dgm:prSet>
      <dgm:spPr/>
    </dgm:pt>
    <dgm:pt modelId="{AD1E3568-417A-E04B-948A-C2EAF734C8EE}" type="pres">
      <dgm:prSet presAssocID="{66D10F33-68BE-434E-AAA0-F846C04DDA52}" presName="arrow" presStyleLbl="node1" presStyleIdx="0" presStyleCnt="1">
        <dgm:presLayoutVars>
          <dgm:bulletEnabled val="1"/>
        </dgm:presLayoutVars>
      </dgm:prSet>
      <dgm:spPr/>
    </dgm:pt>
  </dgm:ptLst>
  <dgm:cxnLst>
    <dgm:cxn modelId="{F2F5C510-8382-4BE5-8769-310E70681981}" srcId="{66D10F33-68BE-434E-AAA0-F846C04DDA52}" destId="{2724E510-F330-4269-A5C9-F773122C52C7}" srcOrd="2" destOrd="0" parTransId="{CD029FA5-4D78-43E6-B507-718FC3DB7023}" sibTransId="{A297647E-6F75-4825-9B5B-02C3B4CE10EF}"/>
    <dgm:cxn modelId="{2F917B3D-7B6D-4D29-820A-0E3D687ED300}" srcId="{66D10F33-68BE-434E-AAA0-F846C04DDA52}" destId="{65F43136-90C6-4CD5-ACA4-D6831EE73281}" srcOrd="3" destOrd="0" parTransId="{F9D9CAEE-2A11-4892-A4A1-B141C7939105}" sibTransId="{09F6A675-61B5-45F7-81B9-85FF35410877}"/>
    <dgm:cxn modelId="{B0BDA453-F9BD-4085-89A4-A603D48138D9}" srcId="{66D10F33-68BE-434E-AAA0-F846C04DDA52}" destId="{2341814A-FB2A-4D64-AD4C-BA6DAB71804C}" srcOrd="4" destOrd="0" parTransId="{1F7FB54D-34B4-4F67-9E53-D308D295F565}" sibTransId="{428821E8-A4C6-4518-B40B-13C2A447F5CC}"/>
    <dgm:cxn modelId="{6D6FCC65-8B14-D247-99A3-F1D2A189CB0E}" type="presOf" srcId="{5310EC5A-550F-4301-BD08-86D9608215E8}" destId="{AD1E3568-417A-E04B-948A-C2EAF734C8EE}" srcOrd="0" destOrd="1" presId="urn:microsoft.com/office/officeart/2005/8/layout/arrow5"/>
    <dgm:cxn modelId="{96DF9A6C-58A4-8D43-A8B0-DD411EFE0B57}" type="presOf" srcId="{65F43136-90C6-4CD5-ACA4-D6831EE73281}" destId="{AD1E3568-417A-E04B-948A-C2EAF734C8EE}" srcOrd="0" destOrd="4" presId="urn:microsoft.com/office/officeart/2005/8/layout/arrow5"/>
    <dgm:cxn modelId="{6297446D-E08F-455D-831D-D0D981952C3F}" srcId="{203684BA-B72F-4226-BB30-44111381BA9C}" destId="{66D10F33-68BE-434E-AAA0-F846C04DDA52}" srcOrd="0" destOrd="0" parTransId="{165E3ECC-9A3E-4407-9834-1FED83FEE517}" sibTransId="{E4D02D10-E47C-40DA-B88E-A1C9D4196CF6}"/>
    <dgm:cxn modelId="{C8CF347A-50E2-294A-98E1-4663DBFADD83}" type="presOf" srcId="{66D10F33-68BE-434E-AAA0-F846C04DDA52}" destId="{AD1E3568-417A-E04B-948A-C2EAF734C8EE}" srcOrd="0" destOrd="0" presId="urn:microsoft.com/office/officeart/2005/8/layout/arrow5"/>
    <dgm:cxn modelId="{D3692D81-CF1B-5942-B403-48F56E22BDF0}" type="presOf" srcId="{2724E510-F330-4269-A5C9-F773122C52C7}" destId="{AD1E3568-417A-E04B-948A-C2EAF734C8EE}" srcOrd="0" destOrd="3" presId="urn:microsoft.com/office/officeart/2005/8/layout/arrow5"/>
    <dgm:cxn modelId="{1CE9D984-6B87-D548-B346-E48E98B368EB}" type="presOf" srcId="{203684BA-B72F-4226-BB30-44111381BA9C}" destId="{CE3DE013-EFAF-7B4B-BD5B-ED6970F65D26}" srcOrd="0" destOrd="0" presId="urn:microsoft.com/office/officeart/2005/8/layout/arrow5"/>
    <dgm:cxn modelId="{A8A8A0C8-026B-A445-959F-2BD102CD715F}" type="presOf" srcId="{2341814A-FB2A-4D64-AD4C-BA6DAB71804C}" destId="{AD1E3568-417A-E04B-948A-C2EAF734C8EE}" srcOrd="0" destOrd="5" presId="urn:microsoft.com/office/officeart/2005/8/layout/arrow5"/>
    <dgm:cxn modelId="{B6A6A4D8-40D5-47BC-AB53-93A15A347383}" srcId="{66D10F33-68BE-434E-AAA0-F846C04DDA52}" destId="{5310EC5A-550F-4301-BD08-86D9608215E8}" srcOrd="0" destOrd="0" parTransId="{620023C1-DBB7-466A-A1DC-4B2BB09ED49E}" sibTransId="{78DA5818-B71B-4A67-9F53-487EF3E4C008}"/>
    <dgm:cxn modelId="{661624E3-6B5D-4710-A878-A61E9C9BC81A}" srcId="{66D10F33-68BE-434E-AAA0-F846C04DDA52}" destId="{C257A80E-3E69-42E4-983D-0933B1393CDD}" srcOrd="1" destOrd="0" parTransId="{AE240DA8-B218-4303-A87F-5C27C1D5DF9B}" sibTransId="{71C0E597-F4D4-4D49-92EC-8C72BFDACAC6}"/>
    <dgm:cxn modelId="{AA976EFC-997F-E84B-8F8F-C738127D86C6}" type="presOf" srcId="{C257A80E-3E69-42E4-983D-0933B1393CDD}" destId="{AD1E3568-417A-E04B-948A-C2EAF734C8EE}" srcOrd="0" destOrd="2" presId="urn:microsoft.com/office/officeart/2005/8/layout/arrow5"/>
    <dgm:cxn modelId="{3002C8CC-B4EE-F64B-A750-27305742C4AA}" type="presParOf" srcId="{CE3DE013-EFAF-7B4B-BD5B-ED6970F65D26}" destId="{AD1E3568-417A-E04B-948A-C2EAF734C8EE}" srcOrd="0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E3568-417A-E04B-948A-C2EAF734C8EE}">
      <dsp:nvSpPr>
        <dsp:cNvPr id="0" name=""/>
        <dsp:cNvSpPr/>
      </dsp:nvSpPr>
      <dsp:spPr>
        <a:xfrm>
          <a:off x="3083309" y="1178"/>
          <a:ext cx="4348981" cy="434898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kern="1200"/>
            <a:t>Chacune des unités utilise :</a:t>
          </a:r>
          <a:endParaRPr lang="en-US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700" kern="1200"/>
            <a:t>Un projecteur et un écran géant;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700" kern="1200"/>
            <a:t>Un système de cinéma-maison;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700" kern="1200"/>
            <a:t>Une télévision ACL de 47 pouces;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700" kern="1200"/>
            <a:t>Un Ipod pour la musique;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700" kern="1200"/>
            <a:t>Le branchement pour ordinateur.</a:t>
          </a:r>
          <a:endParaRPr lang="en-US" sz="1700" kern="1200"/>
        </a:p>
      </dsp:txBody>
      <dsp:txXfrm>
        <a:off x="4170554" y="1178"/>
        <a:ext cx="2174491" cy="3587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08C9-C2A6-B4AD-7D7A-37338D269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3F4FB-7DB5-1EF1-E340-D76201BE0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4D8E6-FFE3-E3C7-DE9B-CE34DF22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881F1-C1E4-D0D8-8158-395342B1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6F2D-3143-FDAC-853B-05AB6D3D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9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4647-A880-2133-758D-2385532F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1E0DC-0365-A9B8-5C34-FC7EEBB7D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68D61-3994-DB9C-5282-6412EFC8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EC22B-1876-404D-1C08-56EE79C1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EB419-B404-DDD2-9D82-17062D59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48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72024-AA95-DCFE-0806-9BA42087B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03F02-DE0D-83B8-43A4-0DEE7DC78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92DC5-ACCF-A832-9274-7E643D88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5BCEE-AD91-D906-163F-A75B65D6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C9A97-B526-832C-8062-96304339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5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F2D3-7F93-96D3-03E2-5D11FC3E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07243-B624-5EED-2A0B-88D18361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56A89-4E42-0BAC-BE66-20D78136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F6B6A-38BE-15E6-906E-A2D33EEF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AB3A7-E15D-5F25-CF26-0D885662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7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91CD-33F1-4AF1-493F-7F29C68A6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00359-A1DD-1DA9-90E8-41DE77A0C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28552-DBE6-7CBE-61D2-9FC2FA68B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77708-BF9E-297F-8B29-B485EEA9B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52D1D-333D-13F9-D302-BE6CA9D4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5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8D96-3537-57D8-AFE1-0D7BBE25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39D04-CD5D-CE60-107B-7FA68EB78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1A02A-EFE3-1743-A4D3-B5D9E6355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BE06A-2DCC-AD0D-B326-1FF98E57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A4234-DB6A-6EAF-3B4D-CCB0769C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34E75-D80C-E0F9-0BE2-49137D4A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7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AE8E-C38D-273D-2285-71ABFCFD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92095-46B5-D17E-BDE5-59742D2DE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187AC-8AB9-F91F-58CC-2E45F79FC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FE09-4187-7293-7136-BA2211940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FE89D-5521-78F6-64FF-9646E7DE9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C2DB3D-5723-E155-F4D4-49D1CD03F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6696C-E453-6139-5B18-F1F57C63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87A66-E524-E274-AAE0-5619DDB6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7935-403C-8C4B-B783-B519C6E9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EB4FD-7D5D-3C9E-E0C1-AF458102A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C274-FFD9-323C-E20D-4C56588E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4DBAB-A960-72EB-7DEF-CB207CF0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8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9B963-3DFF-F121-30F1-03ADF6A0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203A0-5E45-5E28-7A74-371702D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9483B-4A3F-26DC-784A-CBB138DF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8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272B-D539-6417-61FE-3E305DA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63B2-FA5B-1CA8-5220-50FD1981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DE74A-6847-F5C1-0A5D-36E8ED957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C265F-5225-513E-BFB5-963A3EB8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6CDE6-32F6-B4A7-3A3B-BD95C8BB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8BAFF-55B0-99EC-B716-1B3415D65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C335-9699-4F09-DF4A-9C3C8DC84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BDE4F-DF80-AECF-CD70-C062317E3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83F7C-1947-264D-3B88-CC858198A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82228-65A2-4ABA-5DAF-F58B38FF2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47BE5-F65A-6083-1CB0-864BA507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FE3F0-82F1-0D8A-E25B-C5A5386B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6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D03E7-674D-2979-4180-A57B381E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88798-4096-7D30-16B4-8855BC3A3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76ECC-B38F-FA8E-8B3F-8E1518C49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B8D6C-A853-0143-A5C2-534AF7426C96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7F187-A52C-8BF0-433D-382FE44A1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56F58-487A-22FB-509E-00DC5F892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22FCA-046D-EC46-8B0B-0F41A2FD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1.xml"/><Relationship Id="rId17" Type="http://schemas.openxmlformats.org/officeDocument/2006/relationships/image" Target="../media/image10.gif"/><Relationship Id="rId2" Type="http://schemas.openxmlformats.org/officeDocument/2006/relationships/tags" Target="../tags/tag2.xml"/><Relationship Id="rId16" Type="http://schemas.openxmlformats.org/officeDocument/2006/relationships/image" Target="../media/image9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diagramColors" Target="../diagrams/colors1.xml"/><Relationship Id="rId5" Type="http://schemas.openxmlformats.org/officeDocument/2006/relationships/tags" Target="../tags/tag5.xml"/><Relationship Id="rId15" Type="http://schemas.openxmlformats.org/officeDocument/2006/relationships/image" Target="../media/image8.jpeg"/><Relationship Id="rId10" Type="http://schemas.openxmlformats.org/officeDocument/2006/relationships/diagramQuickStyle" Target="../diagrams/quickStyle1.xml"/><Relationship Id="rId4" Type="http://schemas.openxmlformats.org/officeDocument/2006/relationships/tags" Target="../tags/tag4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5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4.png"/><Relationship Id="rId5" Type="http://schemas.openxmlformats.org/officeDocument/2006/relationships/tags" Target="../tags/tag13.xml"/><Relationship Id="rId10" Type="http://schemas.openxmlformats.org/officeDocument/2006/relationships/image" Target="../media/image13.jpeg"/><Relationship Id="rId4" Type="http://schemas.openxmlformats.org/officeDocument/2006/relationships/tags" Target="../tags/tag12.xml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423BC7F2-3D66-D503-8761-352849F133E9}"/>
              </a:ext>
            </a:extLst>
          </p:cNvPr>
          <p:cNvSpPr txBox="1">
            <a:spLocks/>
          </p:cNvSpPr>
          <p:nvPr/>
        </p:nvSpPr>
        <p:spPr bwMode="auto">
          <a:xfrm>
            <a:off x="2136913" y="1181239"/>
            <a:ext cx="8270875" cy="2978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CA" altLang="fr-FR" sz="3200" b="1" dirty="0">
                <a:latin typeface="+mn-lt"/>
                <a:ea typeface="ヒラギノ角ゴ Pro W3" pitchFamily="126" charset="-128"/>
              </a:rPr>
              <a:t>Les activités </a:t>
            </a:r>
            <a:r>
              <a:rPr lang="fr-FR" sz="3200" b="1" dirty="0">
                <a:latin typeface="+mn-lt"/>
                <a:cs typeface="Arial" panose="020B0604020202020204" pitchFamily="34" charset="0"/>
              </a:rPr>
              <a:t>du Bas-Saint-Laurent </a:t>
            </a:r>
            <a:br>
              <a:rPr lang="fr-FR" sz="3200" b="1" dirty="0">
                <a:latin typeface="+mn-lt"/>
                <a:cs typeface="Arial" panose="020B0604020202020204" pitchFamily="34" charset="0"/>
              </a:rPr>
            </a:br>
            <a:r>
              <a:rPr lang="fr-CA" altLang="fr-FR" sz="3200" b="1" dirty="0">
                <a:latin typeface="+mn-lt"/>
                <a:ea typeface="ヒラギノ角ゴ Pro W3" pitchFamily="126" charset="-128"/>
              </a:rPr>
              <a:t>multimédias au</a:t>
            </a:r>
            <a:br>
              <a:rPr lang="fr-CA" altLang="fr-FR" sz="3200" b="1" dirty="0">
                <a:latin typeface="+mn-lt"/>
                <a:ea typeface="ヒラギノ角ゴ Pro W3" pitchFamily="126" charset="-128"/>
              </a:rPr>
            </a:br>
            <a:r>
              <a:rPr lang="fr-CA" altLang="fr-FR" sz="3200" b="1" dirty="0">
                <a:latin typeface="+mn-lt"/>
                <a:ea typeface="ヒラギノ角ゴ Pro W3" pitchFamily="126" charset="-128"/>
              </a:rPr>
              <a:t>Centre d’hébergement</a:t>
            </a:r>
            <a:br>
              <a:rPr lang="fr-CA" altLang="fr-FR" sz="3200" b="1" dirty="0">
                <a:latin typeface="+mn-lt"/>
                <a:ea typeface="ヒラギノ角ゴ Pro W3" pitchFamily="126" charset="-128"/>
              </a:rPr>
            </a:br>
            <a:r>
              <a:rPr lang="fr-CA" altLang="fr-FR" sz="3200" b="1" dirty="0">
                <a:latin typeface="+mn-lt"/>
                <a:ea typeface="ヒラギノ角ゴ Pro W3" pitchFamily="126" charset="-128"/>
              </a:rPr>
              <a:t>de Rivière-du-Loup </a:t>
            </a:r>
            <a:endParaRPr lang="fr-CA" altLang="fr-FR" sz="2400" b="1" dirty="0">
              <a:latin typeface="+mn-lt"/>
              <a:ea typeface="ヒラギノ角ゴ Pro W3" pitchFamily="126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23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3F052-CE6F-4723-A25D-8E3EBB5D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fr-CA" altLang="fr-FR" sz="21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Les activités nées avec le multimédia : </a:t>
            </a:r>
            <a:br>
              <a:rPr lang="fr-CA" altLang="fr-FR" sz="21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r>
              <a:rPr lang="fr-CA" altLang="fr-FR" sz="21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6 coffrets d’activités de réminiscence</a:t>
            </a:r>
            <a:endParaRPr lang="en-US" sz="2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4" descr="IMG_0001">
            <a:extLst>
              <a:ext uri="{FF2B5EF4-FFF2-40B4-BE49-F238E27FC236}">
                <a16:creationId xmlns:a16="http://schemas.microsoft.com/office/drawing/2014/main" id="{69341870-12D2-0210-5191-31F19D7D3E1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755"/>
          <a:stretch/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D9F1-C3B5-DEE4-8513-28F006FA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A" altLang="fr-F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Les traditions du Québec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altLang="fr-FR" sz="2000">
                <a:solidFill>
                  <a:schemeClr val="tx1">
                    <a:lumMod val="85000"/>
                    <a:lumOff val="15000"/>
                  </a:schemeClr>
                </a:solidFill>
              </a:rPr>
              <a:t>Les métiers d’autrefois</a:t>
            </a:r>
          </a:p>
        </p:txBody>
      </p:sp>
      <p:pic>
        <p:nvPicPr>
          <p:cNvPr id="5" name="Picture 6" descr="IMG_0004">
            <a:extLst>
              <a:ext uri="{FF2B5EF4-FFF2-40B4-BE49-F238E27FC236}">
                <a16:creationId xmlns:a16="http://schemas.microsoft.com/office/drawing/2014/main" id="{0AE6272C-5284-C672-8380-27351353A3B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750"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77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264BFD-360D-430E-B593-7BC0D00FB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538145-ACBA-40C0-AFBD-DE742723D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03F052-CE6F-4723-A25D-8E3EBB5D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4516505" cy="1492132"/>
          </a:xfrm>
        </p:spPr>
        <p:txBody>
          <a:bodyPr anchor="t">
            <a:normAutofit/>
          </a:bodyPr>
          <a:lstStyle/>
          <a:p>
            <a:r>
              <a:rPr lang="fr-CA" altLang="fr-FR" sz="2400" b="1">
                <a:latin typeface="+mn-lt"/>
                <a:ea typeface="ヒラギノ角ゴ Pro W3" pitchFamily="126" charset="-128"/>
                <a:cs typeface="Arial" pitchFamily="34" charset="0"/>
              </a:rPr>
              <a:t>Les activités nées avec le multimédia : </a:t>
            </a:r>
            <a:br>
              <a:rPr lang="fr-CA" altLang="fr-FR" sz="2400" b="1">
                <a:latin typeface="+mn-lt"/>
                <a:ea typeface="ヒラギノ角ゴ Pro W3" pitchFamily="126" charset="-128"/>
                <a:cs typeface="Arial" pitchFamily="34" charset="0"/>
              </a:rPr>
            </a:br>
            <a:r>
              <a:rPr lang="fr-CA" altLang="fr-FR" sz="2400" b="1">
                <a:latin typeface="+mn-lt"/>
                <a:ea typeface="ヒラギノ角ゴ Pro W3" pitchFamily="126" charset="-128"/>
                <a:cs typeface="Arial" pitchFamily="34" charset="0"/>
              </a:rPr>
              <a:t>6 coffrets d’activités de réminiscence</a:t>
            </a:r>
            <a:endParaRPr lang="en-US" sz="24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A1B1C9-4341-330F-37E7-36274FD25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8448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A" altLang="fr-FR" sz="2000">
                <a:solidFill>
                  <a:schemeClr val="tx1">
                    <a:alpha val="60000"/>
                  </a:schemeClr>
                </a:solidFill>
              </a:rPr>
              <a:t>La petite histoire du train de Rivière-du-Loup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altLang="fr-FR" sz="2000">
                <a:solidFill>
                  <a:schemeClr val="tx1">
                    <a:alpha val="60000"/>
                  </a:schemeClr>
                </a:solidFill>
              </a:rPr>
              <a:t>La grande histoire du train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49C1C3-EBDE-4C27-BD12-A6AE40A4D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7375" y="0"/>
            <a:ext cx="6404625" cy="6373368"/>
          </a:xfrm>
          <a:custGeom>
            <a:avLst/>
            <a:gdLst>
              <a:gd name="connsiteX0" fmla="*/ 353272 w 6404625"/>
              <a:gd name="connsiteY0" fmla="*/ 0 h 6373368"/>
              <a:gd name="connsiteX1" fmla="*/ 6404625 w 6404625"/>
              <a:gd name="connsiteY1" fmla="*/ 0 h 6373368"/>
              <a:gd name="connsiteX2" fmla="*/ 6404625 w 6404625"/>
              <a:gd name="connsiteY2" fmla="*/ 6008204 h 6373368"/>
              <a:gd name="connsiteX3" fmla="*/ 6374459 w 6404625"/>
              <a:gd name="connsiteY3" fmla="*/ 6023890 h 6373368"/>
              <a:gd name="connsiteX4" fmla="*/ 6290584 w 6404625"/>
              <a:gd name="connsiteY4" fmla="*/ 6049055 h 6373368"/>
              <a:gd name="connsiteX5" fmla="*/ 6203913 w 6404625"/>
              <a:gd name="connsiteY5" fmla="*/ 6060237 h 6373368"/>
              <a:gd name="connsiteX6" fmla="*/ 6114448 w 6404625"/>
              <a:gd name="connsiteY6" fmla="*/ 6063033 h 6373368"/>
              <a:gd name="connsiteX7" fmla="*/ 6019391 w 6404625"/>
              <a:gd name="connsiteY7" fmla="*/ 6054644 h 6373368"/>
              <a:gd name="connsiteX8" fmla="*/ 5924332 w 6404625"/>
              <a:gd name="connsiteY8" fmla="*/ 6043462 h 6373368"/>
              <a:gd name="connsiteX9" fmla="*/ 5829275 w 6404625"/>
              <a:gd name="connsiteY9" fmla="*/ 6029482 h 6373368"/>
              <a:gd name="connsiteX10" fmla="*/ 5734216 w 6404625"/>
              <a:gd name="connsiteY10" fmla="*/ 6018300 h 6373368"/>
              <a:gd name="connsiteX11" fmla="*/ 5639159 w 6404625"/>
              <a:gd name="connsiteY11" fmla="*/ 6012708 h 6373368"/>
              <a:gd name="connsiteX12" fmla="*/ 5546898 w 6404625"/>
              <a:gd name="connsiteY12" fmla="*/ 6012708 h 6373368"/>
              <a:gd name="connsiteX13" fmla="*/ 5460227 w 6404625"/>
              <a:gd name="connsiteY13" fmla="*/ 6023890 h 6373368"/>
              <a:gd name="connsiteX14" fmla="*/ 5370760 w 6404625"/>
              <a:gd name="connsiteY14" fmla="*/ 6046258 h 6373368"/>
              <a:gd name="connsiteX15" fmla="*/ 5289681 w 6404625"/>
              <a:gd name="connsiteY15" fmla="*/ 6079807 h 6373368"/>
              <a:gd name="connsiteX16" fmla="*/ 5205808 w 6404625"/>
              <a:gd name="connsiteY16" fmla="*/ 6124541 h 6373368"/>
              <a:gd name="connsiteX17" fmla="*/ 5121933 w 6404625"/>
              <a:gd name="connsiteY17" fmla="*/ 6169276 h 6373368"/>
              <a:gd name="connsiteX18" fmla="*/ 5038061 w 6404625"/>
              <a:gd name="connsiteY18" fmla="*/ 6219598 h 6373368"/>
              <a:gd name="connsiteX19" fmla="*/ 4956981 w 6404625"/>
              <a:gd name="connsiteY19" fmla="*/ 6267129 h 6373368"/>
              <a:gd name="connsiteX20" fmla="*/ 4870311 w 6404625"/>
              <a:gd name="connsiteY20" fmla="*/ 6309065 h 6373368"/>
              <a:gd name="connsiteX21" fmla="*/ 4786435 w 6404625"/>
              <a:gd name="connsiteY21" fmla="*/ 6342614 h 6373368"/>
              <a:gd name="connsiteX22" fmla="*/ 4699765 w 6404625"/>
              <a:gd name="connsiteY22" fmla="*/ 6364982 h 6373368"/>
              <a:gd name="connsiteX23" fmla="*/ 4610299 w 6404625"/>
              <a:gd name="connsiteY23" fmla="*/ 6373368 h 6373368"/>
              <a:gd name="connsiteX24" fmla="*/ 4520833 w 6404625"/>
              <a:gd name="connsiteY24" fmla="*/ 6364982 h 6373368"/>
              <a:gd name="connsiteX25" fmla="*/ 4434163 w 6404625"/>
              <a:gd name="connsiteY25" fmla="*/ 6342614 h 6373368"/>
              <a:gd name="connsiteX26" fmla="*/ 4350289 w 6404625"/>
              <a:gd name="connsiteY26" fmla="*/ 6309065 h 6373368"/>
              <a:gd name="connsiteX27" fmla="*/ 4263617 w 6404625"/>
              <a:gd name="connsiteY27" fmla="*/ 6267129 h 6373368"/>
              <a:gd name="connsiteX28" fmla="*/ 4182539 w 6404625"/>
              <a:gd name="connsiteY28" fmla="*/ 6219598 h 6373368"/>
              <a:gd name="connsiteX29" fmla="*/ 4098666 w 6404625"/>
              <a:gd name="connsiteY29" fmla="*/ 6169276 h 6373368"/>
              <a:gd name="connsiteX30" fmla="*/ 4014791 w 6404625"/>
              <a:gd name="connsiteY30" fmla="*/ 6124541 h 6373368"/>
              <a:gd name="connsiteX31" fmla="*/ 3930916 w 6404625"/>
              <a:gd name="connsiteY31" fmla="*/ 6079807 h 6373368"/>
              <a:gd name="connsiteX32" fmla="*/ 3847041 w 6404625"/>
              <a:gd name="connsiteY32" fmla="*/ 6046258 h 6373368"/>
              <a:gd name="connsiteX33" fmla="*/ 3760372 w 6404625"/>
              <a:gd name="connsiteY33" fmla="*/ 6023890 h 6373368"/>
              <a:gd name="connsiteX34" fmla="*/ 3673701 w 6404625"/>
              <a:gd name="connsiteY34" fmla="*/ 6012708 h 6373368"/>
              <a:gd name="connsiteX35" fmla="*/ 3581438 w 6404625"/>
              <a:gd name="connsiteY35" fmla="*/ 6012708 h 6373368"/>
              <a:gd name="connsiteX36" fmla="*/ 3486381 w 6404625"/>
              <a:gd name="connsiteY36" fmla="*/ 6018300 h 6373368"/>
              <a:gd name="connsiteX37" fmla="*/ 3391322 w 6404625"/>
              <a:gd name="connsiteY37" fmla="*/ 6029482 h 6373368"/>
              <a:gd name="connsiteX38" fmla="*/ 3296265 w 6404625"/>
              <a:gd name="connsiteY38" fmla="*/ 6043462 h 6373368"/>
              <a:gd name="connsiteX39" fmla="*/ 3201210 w 6404625"/>
              <a:gd name="connsiteY39" fmla="*/ 6054644 h 6373368"/>
              <a:gd name="connsiteX40" fmla="*/ 3106151 w 6404625"/>
              <a:gd name="connsiteY40" fmla="*/ 6063033 h 6373368"/>
              <a:gd name="connsiteX41" fmla="*/ 3016684 w 6404625"/>
              <a:gd name="connsiteY41" fmla="*/ 6060237 h 6373368"/>
              <a:gd name="connsiteX42" fmla="*/ 2930015 w 6404625"/>
              <a:gd name="connsiteY42" fmla="*/ 6049055 h 6373368"/>
              <a:gd name="connsiteX43" fmla="*/ 2846140 w 6404625"/>
              <a:gd name="connsiteY43" fmla="*/ 6023890 h 6373368"/>
              <a:gd name="connsiteX44" fmla="*/ 2776243 w 6404625"/>
              <a:gd name="connsiteY44" fmla="*/ 5987546 h 6373368"/>
              <a:gd name="connsiteX45" fmla="*/ 2709145 w 6404625"/>
              <a:gd name="connsiteY45" fmla="*/ 5940017 h 6373368"/>
              <a:gd name="connsiteX46" fmla="*/ 2650432 w 6404625"/>
              <a:gd name="connsiteY46" fmla="*/ 5884101 h 6373368"/>
              <a:gd name="connsiteX47" fmla="*/ 2591719 w 6404625"/>
              <a:gd name="connsiteY47" fmla="*/ 5819798 h 6373368"/>
              <a:gd name="connsiteX48" fmla="*/ 2538599 w 6404625"/>
              <a:gd name="connsiteY48" fmla="*/ 5752697 h 6373368"/>
              <a:gd name="connsiteX49" fmla="*/ 2485480 w 6404625"/>
              <a:gd name="connsiteY49" fmla="*/ 5682802 h 6373368"/>
              <a:gd name="connsiteX50" fmla="*/ 2432360 w 6404625"/>
              <a:gd name="connsiteY50" fmla="*/ 5612908 h 6373368"/>
              <a:gd name="connsiteX51" fmla="*/ 2379237 w 6404625"/>
              <a:gd name="connsiteY51" fmla="*/ 5545809 h 6373368"/>
              <a:gd name="connsiteX52" fmla="*/ 2323320 w 6404625"/>
              <a:gd name="connsiteY52" fmla="*/ 5481502 h 6373368"/>
              <a:gd name="connsiteX53" fmla="*/ 2259018 w 6404625"/>
              <a:gd name="connsiteY53" fmla="*/ 5425586 h 6373368"/>
              <a:gd name="connsiteX54" fmla="*/ 2197511 w 6404625"/>
              <a:gd name="connsiteY54" fmla="*/ 5375263 h 6373368"/>
              <a:gd name="connsiteX55" fmla="*/ 2127614 w 6404625"/>
              <a:gd name="connsiteY55" fmla="*/ 5336121 h 6373368"/>
              <a:gd name="connsiteX56" fmla="*/ 2052128 w 6404625"/>
              <a:gd name="connsiteY56" fmla="*/ 5302573 h 6373368"/>
              <a:gd name="connsiteX57" fmla="*/ 1971049 w 6404625"/>
              <a:gd name="connsiteY57" fmla="*/ 5274612 h 6373368"/>
              <a:gd name="connsiteX58" fmla="*/ 1887176 w 6404625"/>
              <a:gd name="connsiteY58" fmla="*/ 5249450 h 6373368"/>
              <a:gd name="connsiteX59" fmla="*/ 1803301 w 6404625"/>
              <a:gd name="connsiteY59" fmla="*/ 5227084 h 6373368"/>
              <a:gd name="connsiteX60" fmla="*/ 1716630 w 6404625"/>
              <a:gd name="connsiteY60" fmla="*/ 5204720 h 6373368"/>
              <a:gd name="connsiteX61" fmla="*/ 1635551 w 6404625"/>
              <a:gd name="connsiteY61" fmla="*/ 5179557 h 6373368"/>
              <a:gd name="connsiteX62" fmla="*/ 1554473 w 6404625"/>
              <a:gd name="connsiteY62" fmla="*/ 5151597 h 6373368"/>
              <a:gd name="connsiteX63" fmla="*/ 1478988 w 6404625"/>
              <a:gd name="connsiteY63" fmla="*/ 5118049 h 6373368"/>
              <a:gd name="connsiteX64" fmla="*/ 1411887 w 6404625"/>
              <a:gd name="connsiteY64" fmla="*/ 5076112 h 6373368"/>
              <a:gd name="connsiteX65" fmla="*/ 1350380 w 6404625"/>
              <a:gd name="connsiteY65" fmla="*/ 5025785 h 6373368"/>
              <a:gd name="connsiteX66" fmla="*/ 1300053 w 6404625"/>
              <a:gd name="connsiteY66" fmla="*/ 4964279 h 6373368"/>
              <a:gd name="connsiteX67" fmla="*/ 1258117 w 6404625"/>
              <a:gd name="connsiteY67" fmla="*/ 4897178 h 6373368"/>
              <a:gd name="connsiteX68" fmla="*/ 1224567 w 6404625"/>
              <a:gd name="connsiteY68" fmla="*/ 4821691 h 6373368"/>
              <a:gd name="connsiteX69" fmla="*/ 1196609 w 6404625"/>
              <a:gd name="connsiteY69" fmla="*/ 4740614 h 6373368"/>
              <a:gd name="connsiteX70" fmla="*/ 1171447 w 6404625"/>
              <a:gd name="connsiteY70" fmla="*/ 4659533 h 6373368"/>
              <a:gd name="connsiteX71" fmla="*/ 1149080 w 6404625"/>
              <a:gd name="connsiteY71" fmla="*/ 4572865 h 6373368"/>
              <a:gd name="connsiteX72" fmla="*/ 1126714 w 6404625"/>
              <a:gd name="connsiteY72" fmla="*/ 4488990 h 6373368"/>
              <a:gd name="connsiteX73" fmla="*/ 1101552 w 6404625"/>
              <a:gd name="connsiteY73" fmla="*/ 4405115 h 6373368"/>
              <a:gd name="connsiteX74" fmla="*/ 1073593 w 6404625"/>
              <a:gd name="connsiteY74" fmla="*/ 4324036 h 6373368"/>
              <a:gd name="connsiteX75" fmla="*/ 1040045 w 6404625"/>
              <a:gd name="connsiteY75" fmla="*/ 4248549 h 6373368"/>
              <a:gd name="connsiteX76" fmla="*/ 1000902 w 6404625"/>
              <a:gd name="connsiteY76" fmla="*/ 4178654 h 6373368"/>
              <a:gd name="connsiteX77" fmla="*/ 950576 w 6404625"/>
              <a:gd name="connsiteY77" fmla="*/ 4117146 h 6373368"/>
              <a:gd name="connsiteX78" fmla="*/ 894659 w 6404625"/>
              <a:gd name="connsiteY78" fmla="*/ 4052841 h 6373368"/>
              <a:gd name="connsiteX79" fmla="*/ 830356 w 6404625"/>
              <a:gd name="connsiteY79" fmla="*/ 3996926 h 6373368"/>
              <a:gd name="connsiteX80" fmla="*/ 760460 w 6404625"/>
              <a:gd name="connsiteY80" fmla="*/ 3943806 h 6373368"/>
              <a:gd name="connsiteX81" fmla="*/ 690567 w 6404625"/>
              <a:gd name="connsiteY81" fmla="*/ 3890685 h 6373368"/>
              <a:gd name="connsiteX82" fmla="*/ 620671 w 6404625"/>
              <a:gd name="connsiteY82" fmla="*/ 3837564 h 6373368"/>
              <a:gd name="connsiteX83" fmla="*/ 553571 w 6404625"/>
              <a:gd name="connsiteY83" fmla="*/ 3784444 h 6373368"/>
              <a:gd name="connsiteX84" fmla="*/ 489269 w 6404625"/>
              <a:gd name="connsiteY84" fmla="*/ 3725731 h 6373368"/>
              <a:gd name="connsiteX85" fmla="*/ 433350 w 6404625"/>
              <a:gd name="connsiteY85" fmla="*/ 3667021 h 6373368"/>
              <a:gd name="connsiteX86" fmla="*/ 385824 w 6404625"/>
              <a:gd name="connsiteY86" fmla="*/ 3599922 h 6373368"/>
              <a:gd name="connsiteX87" fmla="*/ 349477 w 6404625"/>
              <a:gd name="connsiteY87" fmla="*/ 3530025 h 6373368"/>
              <a:gd name="connsiteX88" fmla="*/ 324315 w 6404625"/>
              <a:gd name="connsiteY88" fmla="*/ 3446150 h 6373368"/>
              <a:gd name="connsiteX89" fmla="*/ 313131 w 6404625"/>
              <a:gd name="connsiteY89" fmla="*/ 3359479 h 6373368"/>
              <a:gd name="connsiteX90" fmla="*/ 310335 w 6404625"/>
              <a:gd name="connsiteY90" fmla="*/ 3270014 h 6373368"/>
              <a:gd name="connsiteX91" fmla="*/ 318723 w 6404625"/>
              <a:gd name="connsiteY91" fmla="*/ 3174955 h 6373368"/>
              <a:gd name="connsiteX92" fmla="*/ 329907 w 6404625"/>
              <a:gd name="connsiteY92" fmla="*/ 3079898 h 6373368"/>
              <a:gd name="connsiteX93" fmla="*/ 343885 w 6404625"/>
              <a:gd name="connsiteY93" fmla="*/ 2984841 h 6373368"/>
              <a:gd name="connsiteX94" fmla="*/ 355069 w 6404625"/>
              <a:gd name="connsiteY94" fmla="*/ 2889784 h 6373368"/>
              <a:gd name="connsiteX95" fmla="*/ 360659 w 6404625"/>
              <a:gd name="connsiteY95" fmla="*/ 2794725 h 6373368"/>
              <a:gd name="connsiteX96" fmla="*/ 360659 w 6404625"/>
              <a:gd name="connsiteY96" fmla="*/ 2702464 h 6373368"/>
              <a:gd name="connsiteX97" fmla="*/ 349477 w 6404625"/>
              <a:gd name="connsiteY97" fmla="*/ 2615793 h 6373368"/>
              <a:gd name="connsiteX98" fmla="*/ 327111 w 6404625"/>
              <a:gd name="connsiteY98" fmla="*/ 2529122 h 6373368"/>
              <a:gd name="connsiteX99" fmla="*/ 293561 w 6404625"/>
              <a:gd name="connsiteY99" fmla="*/ 2448045 h 6373368"/>
              <a:gd name="connsiteX100" fmla="*/ 251625 w 6404625"/>
              <a:gd name="connsiteY100" fmla="*/ 2364170 h 6373368"/>
              <a:gd name="connsiteX101" fmla="*/ 204096 w 6404625"/>
              <a:gd name="connsiteY101" fmla="*/ 2280295 h 6373368"/>
              <a:gd name="connsiteX102" fmla="*/ 153769 w 6404625"/>
              <a:gd name="connsiteY102" fmla="*/ 2196423 h 6373368"/>
              <a:gd name="connsiteX103" fmla="*/ 106240 w 6404625"/>
              <a:gd name="connsiteY103" fmla="*/ 2115344 h 6373368"/>
              <a:gd name="connsiteX104" fmla="*/ 64305 w 6404625"/>
              <a:gd name="connsiteY104" fmla="*/ 2028673 h 6373368"/>
              <a:gd name="connsiteX105" fmla="*/ 30754 w 6404625"/>
              <a:gd name="connsiteY105" fmla="*/ 1944798 h 6373368"/>
              <a:gd name="connsiteX106" fmla="*/ 8387 w 6404625"/>
              <a:gd name="connsiteY106" fmla="*/ 1858129 h 6373368"/>
              <a:gd name="connsiteX107" fmla="*/ 0 w 6404625"/>
              <a:gd name="connsiteY107" fmla="*/ 1768662 h 6373368"/>
              <a:gd name="connsiteX108" fmla="*/ 8387 w 6404625"/>
              <a:gd name="connsiteY108" fmla="*/ 1679195 h 6373368"/>
              <a:gd name="connsiteX109" fmla="*/ 30754 w 6404625"/>
              <a:gd name="connsiteY109" fmla="*/ 1592526 h 6373368"/>
              <a:gd name="connsiteX110" fmla="*/ 64305 w 6404625"/>
              <a:gd name="connsiteY110" fmla="*/ 1508651 h 6373368"/>
              <a:gd name="connsiteX111" fmla="*/ 106240 w 6404625"/>
              <a:gd name="connsiteY111" fmla="*/ 1421980 h 6373368"/>
              <a:gd name="connsiteX112" fmla="*/ 153769 w 6404625"/>
              <a:gd name="connsiteY112" fmla="*/ 1340903 h 6373368"/>
              <a:gd name="connsiteX113" fmla="*/ 204096 w 6404625"/>
              <a:gd name="connsiteY113" fmla="*/ 1257028 h 6373368"/>
              <a:gd name="connsiteX114" fmla="*/ 251625 w 6404625"/>
              <a:gd name="connsiteY114" fmla="*/ 1173153 h 6373368"/>
              <a:gd name="connsiteX115" fmla="*/ 293561 w 6404625"/>
              <a:gd name="connsiteY115" fmla="*/ 1089278 h 6373368"/>
              <a:gd name="connsiteX116" fmla="*/ 327111 w 6404625"/>
              <a:gd name="connsiteY116" fmla="*/ 1008199 h 6373368"/>
              <a:gd name="connsiteX117" fmla="*/ 349477 w 6404625"/>
              <a:gd name="connsiteY117" fmla="*/ 921528 h 6373368"/>
              <a:gd name="connsiteX118" fmla="*/ 360659 w 6404625"/>
              <a:gd name="connsiteY118" fmla="*/ 834859 h 6373368"/>
              <a:gd name="connsiteX119" fmla="*/ 360659 w 6404625"/>
              <a:gd name="connsiteY119" fmla="*/ 742599 h 6373368"/>
              <a:gd name="connsiteX120" fmla="*/ 355069 w 6404625"/>
              <a:gd name="connsiteY120" fmla="*/ 647539 h 6373368"/>
              <a:gd name="connsiteX121" fmla="*/ 343885 w 6404625"/>
              <a:gd name="connsiteY121" fmla="*/ 552482 h 6373368"/>
              <a:gd name="connsiteX122" fmla="*/ 329907 w 6404625"/>
              <a:gd name="connsiteY122" fmla="*/ 457425 h 6373368"/>
              <a:gd name="connsiteX123" fmla="*/ 318723 w 6404625"/>
              <a:gd name="connsiteY123" fmla="*/ 362366 h 6373368"/>
              <a:gd name="connsiteX124" fmla="*/ 310335 w 6404625"/>
              <a:gd name="connsiteY124" fmla="*/ 267309 h 6373368"/>
              <a:gd name="connsiteX125" fmla="*/ 313131 w 6404625"/>
              <a:gd name="connsiteY125" fmla="*/ 177842 h 6373368"/>
              <a:gd name="connsiteX126" fmla="*/ 324315 w 6404625"/>
              <a:gd name="connsiteY126" fmla="*/ 91173 h 6373368"/>
              <a:gd name="connsiteX127" fmla="*/ 349477 w 6404625"/>
              <a:gd name="connsiteY127" fmla="*/ 7296 h 637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6404625" h="6373368">
                <a:moveTo>
                  <a:pt x="353272" y="0"/>
                </a:moveTo>
                <a:lnTo>
                  <a:pt x="6404625" y="0"/>
                </a:lnTo>
                <a:lnTo>
                  <a:pt x="6404625" y="6008204"/>
                </a:lnTo>
                <a:lnTo>
                  <a:pt x="6374459" y="6023890"/>
                </a:lnTo>
                <a:lnTo>
                  <a:pt x="6290584" y="6049055"/>
                </a:lnTo>
                <a:lnTo>
                  <a:pt x="6203913" y="6060237"/>
                </a:lnTo>
                <a:lnTo>
                  <a:pt x="6114448" y="6063033"/>
                </a:lnTo>
                <a:lnTo>
                  <a:pt x="6019391" y="6054644"/>
                </a:lnTo>
                <a:lnTo>
                  <a:pt x="5924332" y="6043462"/>
                </a:lnTo>
                <a:lnTo>
                  <a:pt x="5829275" y="6029482"/>
                </a:lnTo>
                <a:lnTo>
                  <a:pt x="5734216" y="6018300"/>
                </a:lnTo>
                <a:lnTo>
                  <a:pt x="5639159" y="6012708"/>
                </a:lnTo>
                <a:lnTo>
                  <a:pt x="5546898" y="6012708"/>
                </a:lnTo>
                <a:lnTo>
                  <a:pt x="5460227" y="6023890"/>
                </a:lnTo>
                <a:lnTo>
                  <a:pt x="5370760" y="6046258"/>
                </a:lnTo>
                <a:lnTo>
                  <a:pt x="5289681" y="6079807"/>
                </a:lnTo>
                <a:lnTo>
                  <a:pt x="5205808" y="6124541"/>
                </a:lnTo>
                <a:lnTo>
                  <a:pt x="5121933" y="6169276"/>
                </a:lnTo>
                <a:lnTo>
                  <a:pt x="5038061" y="6219598"/>
                </a:lnTo>
                <a:lnTo>
                  <a:pt x="4956981" y="6267129"/>
                </a:lnTo>
                <a:lnTo>
                  <a:pt x="4870311" y="6309065"/>
                </a:lnTo>
                <a:lnTo>
                  <a:pt x="4786435" y="6342614"/>
                </a:lnTo>
                <a:lnTo>
                  <a:pt x="4699765" y="6364982"/>
                </a:lnTo>
                <a:lnTo>
                  <a:pt x="4610299" y="6373368"/>
                </a:lnTo>
                <a:lnTo>
                  <a:pt x="4520833" y="6364982"/>
                </a:lnTo>
                <a:lnTo>
                  <a:pt x="4434163" y="6342614"/>
                </a:lnTo>
                <a:lnTo>
                  <a:pt x="4350289" y="6309065"/>
                </a:lnTo>
                <a:lnTo>
                  <a:pt x="4263617" y="6267129"/>
                </a:lnTo>
                <a:lnTo>
                  <a:pt x="4182539" y="6219598"/>
                </a:lnTo>
                <a:lnTo>
                  <a:pt x="4098666" y="6169276"/>
                </a:lnTo>
                <a:lnTo>
                  <a:pt x="4014791" y="6124541"/>
                </a:lnTo>
                <a:lnTo>
                  <a:pt x="3930916" y="6079807"/>
                </a:lnTo>
                <a:lnTo>
                  <a:pt x="3847041" y="6046258"/>
                </a:lnTo>
                <a:lnTo>
                  <a:pt x="3760372" y="6023890"/>
                </a:lnTo>
                <a:lnTo>
                  <a:pt x="3673701" y="6012708"/>
                </a:lnTo>
                <a:lnTo>
                  <a:pt x="3581438" y="6012708"/>
                </a:lnTo>
                <a:lnTo>
                  <a:pt x="3486381" y="6018300"/>
                </a:lnTo>
                <a:lnTo>
                  <a:pt x="3391322" y="6029482"/>
                </a:lnTo>
                <a:lnTo>
                  <a:pt x="3296265" y="6043462"/>
                </a:lnTo>
                <a:lnTo>
                  <a:pt x="3201210" y="6054644"/>
                </a:lnTo>
                <a:lnTo>
                  <a:pt x="3106151" y="6063033"/>
                </a:lnTo>
                <a:lnTo>
                  <a:pt x="3016684" y="6060237"/>
                </a:lnTo>
                <a:lnTo>
                  <a:pt x="2930015" y="6049055"/>
                </a:lnTo>
                <a:lnTo>
                  <a:pt x="2846140" y="6023890"/>
                </a:lnTo>
                <a:lnTo>
                  <a:pt x="2776243" y="5987546"/>
                </a:lnTo>
                <a:lnTo>
                  <a:pt x="2709145" y="5940017"/>
                </a:lnTo>
                <a:lnTo>
                  <a:pt x="2650432" y="5884101"/>
                </a:lnTo>
                <a:lnTo>
                  <a:pt x="2591719" y="5819798"/>
                </a:lnTo>
                <a:lnTo>
                  <a:pt x="2538599" y="5752697"/>
                </a:lnTo>
                <a:lnTo>
                  <a:pt x="2485480" y="5682802"/>
                </a:lnTo>
                <a:lnTo>
                  <a:pt x="2432360" y="5612908"/>
                </a:lnTo>
                <a:lnTo>
                  <a:pt x="2379237" y="5545809"/>
                </a:lnTo>
                <a:lnTo>
                  <a:pt x="2323320" y="5481502"/>
                </a:lnTo>
                <a:lnTo>
                  <a:pt x="2259018" y="5425586"/>
                </a:lnTo>
                <a:lnTo>
                  <a:pt x="2197511" y="5375263"/>
                </a:lnTo>
                <a:lnTo>
                  <a:pt x="2127614" y="5336121"/>
                </a:lnTo>
                <a:lnTo>
                  <a:pt x="2052128" y="5302573"/>
                </a:lnTo>
                <a:lnTo>
                  <a:pt x="1971049" y="5274612"/>
                </a:lnTo>
                <a:lnTo>
                  <a:pt x="1887176" y="5249450"/>
                </a:lnTo>
                <a:lnTo>
                  <a:pt x="1803301" y="5227084"/>
                </a:lnTo>
                <a:lnTo>
                  <a:pt x="1716630" y="5204720"/>
                </a:lnTo>
                <a:lnTo>
                  <a:pt x="1635551" y="5179557"/>
                </a:lnTo>
                <a:lnTo>
                  <a:pt x="1554473" y="5151597"/>
                </a:lnTo>
                <a:lnTo>
                  <a:pt x="1478988" y="5118049"/>
                </a:lnTo>
                <a:lnTo>
                  <a:pt x="1411887" y="5076112"/>
                </a:lnTo>
                <a:lnTo>
                  <a:pt x="1350380" y="5025785"/>
                </a:lnTo>
                <a:lnTo>
                  <a:pt x="1300053" y="4964279"/>
                </a:lnTo>
                <a:lnTo>
                  <a:pt x="1258117" y="4897178"/>
                </a:lnTo>
                <a:lnTo>
                  <a:pt x="1224567" y="4821691"/>
                </a:lnTo>
                <a:lnTo>
                  <a:pt x="1196609" y="4740614"/>
                </a:lnTo>
                <a:lnTo>
                  <a:pt x="1171447" y="4659533"/>
                </a:lnTo>
                <a:lnTo>
                  <a:pt x="1149080" y="4572865"/>
                </a:lnTo>
                <a:lnTo>
                  <a:pt x="1126714" y="4488990"/>
                </a:lnTo>
                <a:lnTo>
                  <a:pt x="1101552" y="4405115"/>
                </a:lnTo>
                <a:lnTo>
                  <a:pt x="1073593" y="4324036"/>
                </a:lnTo>
                <a:lnTo>
                  <a:pt x="1040045" y="4248549"/>
                </a:lnTo>
                <a:lnTo>
                  <a:pt x="1000902" y="4178654"/>
                </a:lnTo>
                <a:lnTo>
                  <a:pt x="950576" y="4117146"/>
                </a:lnTo>
                <a:lnTo>
                  <a:pt x="894659" y="4052841"/>
                </a:lnTo>
                <a:lnTo>
                  <a:pt x="830356" y="3996926"/>
                </a:lnTo>
                <a:lnTo>
                  <a:pt x="760460" y="3943806"/>
                </a:lnTo>
                <a:lnTo>
                  <a:pt x="690567" y="3890685"/>
                </a:lnTo>
                <a:lnTo>
                  <a:pt x="620671" y="3837564"/>
                </a:lnTo>
                <a:lnTo>
                  <a:pt x="553571" y="3784444"/>
                </a:lnTo>
                <a:lnTo>
                  <a:pt x="489269" y="3725731"/>
                </a:lnTo>
                <a:lnTo>
                  <a:pt x="433350" y="3667021"/>
                </a:lnTo>
                <a:lnTo>
                  <a:pt x="385824" y="3599922"/>
                </a:lnTo>
                <a:lnTo>
                  <a:pt x="349477" y="3530025"/>
                </a:lnTo>
                <a:lnTo>
                  <a:pt x="324315" y="3446150"/>
                </a:lnTo>
                <a:lnTo>
                  <a:pt x="313131" y="3359479"/>
                </a:lnTo>
                <a:lnTo>
                  <a:pt x="310335" y="3270014"/>
                </a:lnTo>
                <a:lnTo>
                  <a:pt x="318723" y="3174955"/>
                </a:lnTo>
                <a:lnTo>
                  <a:pt x="329907" y="3079898"/>
                </a:lnTo>
                <a:lnTo>
                  <a:pt x="343885" y="2984841"/>
                </a:lnTo>
                <a:lnTo>
                  <a:pt x="355069" y="2889784"/>
                </a:lnTo>
                <a:lnTo>
                  <a:pt x="360659" y="2794725"/>
                </a:lnTo>
                <a:lnTo>
                  <a:pt x="360659" y="2702464"/>
                </a:lnTo>
                <a:lnTo>
                  <a:pt x="349477" y="2615793"/>
                </a:lnTo>
                <a:lnTo>
                  <a:pt x="327111" y="2529122"/>
                </a:lnTo>
                <a:lnTo>
                  <a:pt x="293561" y="2448045"/>
                </a:lnTo>
                <a:lnTo>
                  <a:pt x="251625" y="2364170"/>
                </a:lnTo>
                <a:lnTo>
                  <a:pt x="204096" y="2280295"/>
                </a:lnTo>
                <a:lnTo>
                  <a:pt x="153769" y="2196423"/>
                </a:lnTo>
                <a:lnTo>
                  <a:pt x="106240" y="2115344"/>
                </a:lnTo>
                <a:lnTo>
                  <a:pt x="64305" y="2028673"/>
                </a:lnTo>
                <a:lnTo>
                  <a:pt x="30754" y="1944798"/>
                </a:lnTo>
                <a:lnTo>
                  <a:pt x="8387" y="1858129"/>
                </a:lnTo>
                <a:lnTo>
                  <a:pt x="0" y="1768662"/>
                </a:lnTo>
                <a:lnTo>
                  <a:pt x="8387" y="1679195"/>
                </a:lnTo>
                <a:lnTo>
                  <a:pt x="30754" y="1592526"/>
                </a:lnTo>
                <a:lnTo>
                  <a:pt x="64305" y="1508651"/>
                </a:lnTo>
                <a:lnTo>
                  <a:pt x="106240" y="1421980"/>
                </a:lnTo>
                <a:lnTo>
                  <a:pt x="153769" y="1340903"/>
                </a:lnTo>
                <a:lnTo>
                  <a:pt x="204096" y="1257028"/>
                </a:lnTo>
                <a:lnTo>
                  <a:pt x="251625" y="1173153"/>
                </a:lnTo>
                <a:lnTo>
                  <a:pt x="293561" y="1089278"/>
                </a:lnTo>
                <a:lnTo>
                  <a:pt x="327111" y="1008199"/>
                </a:lnTo>
                <a:lnTo>
                  <a:pt x="349477" y="921528"/>
                </a:lnTo>
                <a:lnTo>
                  <a:pt x="360659" y="834859"/>
                </a:lnTo>
                <a:lnTo>
                  <a:pt x="360659" y="742599"/>
                </a:lnTo>
                <a:lnTo>
                  <a:pt x="355069" y="647539"/>
                </a:lnTo>
                <a:lnTo>
                  <a:pt x="343885" y="552482"/>
                </a:lnTo>
                <a:lnTo>
                  <a:pt x="329907" y="457425"/>
                </a:lnTo>
                <a:lnTo>
                  <a:pt x="318723" y="362366"/>
                </a:lnTo>
                <a:lnTo>
                  <a:pt x="310335" y="267309"/>
                </a:lnTo>
                <a:lnTo>
                  <a:pt x="313131" y="177842"/>
                </a:lnTo>
                <a:lnTo>
                  <a:pt x="324315" y="91173"/>
                </a:lnTo>
                <a:lnTo>
                  <a:pt x="349477" y="72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4" descr="IMG_0001">
            <a:extLst>
              <a:ext uri="{FF2B5EF4-FFF2-40B4-BE49-F238E27FC236}">
                <a16:creationId xmlns:a16="http://schemas.microsoft.com/office/drawing/2014/main" id="{B4B2E2F9-5D9F-F930-81F1-34242146628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2" b="37330"/>
          <a:stretch/>
        </p:blipFill>
        <p:spPr bwMode="auto"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noFill/>
          <a:ln w="203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7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E262-36D8-066F-F44F-4768A30F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1" y="1152240"/>
            <a:ext cx="6586491" cy="1286160"/>
          </a:xfrm>
        </p:spPr>
        <p:txBody>
          <a:bodyPr anchor="b">
            <a:normAutofit fontScale="90000"/>
          </a:bodyPr>
          <a:lstStyle/>
          <a:p>
            <a:b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b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b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b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b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Les activités nées avec le multimédia : </a:t>
            </a:r>
            <a:b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6 coffrets d’activités de réminiscence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BDB8D-0F89-2ABA-2320-84AE6BBB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A" altLang="fr-FR" sz="2000" dirty="0"/>
              <a:t>La vie à la campagne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altLang="fr-FR" sz="2000" dirty="0"/>
              <a:t>La petite école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altLang="fr-FR" sz="2000" dirty="0"/>
              <a:t>On mange quoi?</a:t>
            </a:r>
          </a:p>
        </p:txBody>
      </p:sp>
      <p:pic>
        <p:nvPicPr>
          <p:cNvPr id="4" name="Picture 7" descr="IMG_0005">
            <a:extLst>
              <a:ext uri="{FF2B5EF4-FFF2-40B4-BE49-F238E27FC236}">
                <a16:creationId xmlns:a16="http://schemas.microsoft.com/office/drawing/2014/main" id="{81A9E8AF-41BC-D7F2-8E25-45F9B4B88D4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466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EA7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17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8F7-AECD-8419-6D49-ADDCEAED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0"/>
            <a:ext cx="6172200" cy="2193924"/>
          </a:xfrm>
        </p:spPr>
        <p:txBody>
          <a:bodyPr>
            <a:normAutofit fontScale="90000"/>
          </a:bodyPr>
          <a:lstStyle/>
          <a:p>
            <a: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Les activités nées avec le multimédia : </a:t>
            </a:r>
            <a:b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6 coffrets d’activités de réminiscence</a:t>
            </a:r>
            <a:endParaRPr lang="en-US" dirty="0"/>
          </a:p>
        </p:txBody>
      </p:sp>
      <p:pic>
        <p:nvPicPr>
          <p:cNvPr id="4" name="Picture 5" descr="IMG_0003">
            <a:extLst>
              <a:ext uri="{FF2B5EF4-FFF2-40B4-BE49-F238E27FC236}">
                <a16:creationId xmlns:a16="http://schemas.microsoft.com/office/drawing/2014/main" id="{EB783F06-6146-2F1E-F685-225769CDF59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 b="25122"/>
          <a:stretch/>
        </p:blipFill>
        <p:spPr bwMode="auto">
          <a:xfrm>
            <a:off x="20" y="10"/>
            <a:ext cx="46397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AAE7F-8950-BDAB-23A5-84526036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A" altLang="fr-FR" sz="2400"/>
              <a:t>Les jardins du monde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altLang="fr-FR" sz="2400"/>
              <a:t>Les jardins du Québec et des environs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altLang="fr-FR" sz="2400"/>
              <a:t>Les plus beaux paysages du Québec</a:t>
            </a:r>
          </a:p>
        </p:txBody>
      </p:sp>
    </p:spTree>
    <p:extLst>
      <p:ext uri="{BB962C8B-B14F-4D97-AF65-F5344CB8AC3E}">
        <p14:creationId xmlns:p14="http://schemas.microsoft.com/office/powerpoint/2010/main" val="271195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IMG_0006">
            <a:extLst>
              <a:ext uri="{FF2B5EF4-FFF2-40B4-BE49-F238E27FC236}">
                <a16:creationId xmlns:a16="http://schemas.microsoft.com/office/drawing/2014/main" id="{9A064A9A-3B10-F196-35DF-EE7B5B3983E8}"/>
              </a:ext>
            </a:extLst>
          </p:cNvPr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9" r="-1" b="50632"/>
          <a:stretch/>
        </p:blipFill>
        <p:spPr bwMode="auto">
          <a:xfrm>
            <a:off x="4038599" y="10"/>
            <a:ext cx="8160026" cy="6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F76BE-2A45-5913-FD99-C98B0C8F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fr-CA" altLang="fr-FR" sz="40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Les activités nées avec le multimédia : </a:t>
            </a:r>
            <a:br>
              <a:rPr lang="fr-CA" altLang="fr-FR" sz="40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r>
              <a:rPr lang="fr-CA" altLang="fr-FR" sz="40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6 coffrets d’activités de réminiscence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ZoneTexte 17">
            <a:extLst>
              <a:ext uri="{FF2B5EF4-FFF2-40B4-BE49-F238E27FC236}">
                <a16:creationId xmlns:a16="http://schemas.microsoft.com/office/drawing/2014/main" id="{C99F8912-CDCA-DBAD-5517-ADCF7DA19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3" y="3373438"/>
            <a:ext cx="16795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altLang="fr-FR" sz="1000"/>
              <a:t>Rivière-du-loup d’hier à aujourd’hui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altLang="fr-FR" sz="1000"/>
              <a:t>Les contes et légendes du Québec et du Canada </a:t>
            </a:r>
          </a:p>
        </p:txBody>
      </p:sp>
    </p:spTree>
    <p:extLst>
      <p:ext uri="{BB962C8B-B14F-4D97-AF65-F5344CB8AC3E}">
        <p14:creationId xmlns:p14="http://schemas.microsoft.com/office/powerpoint/2010/main" val="196390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8BCE8-E9BE-DF68-097A-A7615BB3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Les activités nées avec le multimédia : </a:t>
            </a:r>
            <a:b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</a:br>
            <a:r>
              <a:rPr lang="fr-CA" altLang="fr-FR" sz="4400" b="1" dirty="0">
                <a:solidFill>
                  <a:srgbClr val="005DA2"/>
                </a:solidFill>
                <a:latin typeface="+mn-lt"/>
                <a:ea typeface="ヒラギノ角ゴ Pro W3" pitchFamily="126" charset="-128"/>
                <a:cs typeface="Arial" pitchFamily="34" charset="0"/>
              </a:rPr>
              <a:t>6 coffrets d’activités de réminiscence</a:t>
            </a:r>
            <a:endParaRPr lang="en-US" dirty="0"/>
          </a:p>
        </p:txBody>
      </p:sp>
      <p:pic>
        <p:nvPicPr>
          <p:cNvPr id="4" name="Content Placeholder 3" descr="IMG_0001">
            <a:extLst>
              <a:ext uri="{FF2B5EF4-FFF2-40B4-BE49-F238E27FC236}">
                <a16:creationId xmlns:a16="http://schemas.microsoft.com/office/drawing/2014/main" id="{CEB7553B-3966-E9A1-56EA-0ECDE76E98BD}"/>
              </a:ext>
            </a:extLst>
          </p:cNvPr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7583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18">
            <a:extLst>
              <a:ext uri="{FF2B5EF4-FFF2-40B4-BE49-F238E27FC236}">
                <a16:creationId xmlns:a16="http://schemas.microsoft.com/office/drawing/2014/main" id="{2591713A-34BE-A578-FAC4-667525BB0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788" y="2333297"/>
            <a:ext cx="4840010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6" charset="-128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fr-FR" sz="2000">
                <a:latin typeface="+mn-lt"/>
                <a:ea typeface="+mn-ea"/>
              </a:rPr>
              <a:t>Le tour du Québec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fr-FR" sz="2000">
                <a:latin typeface="+mn-lt"/>
                <a:ea typeface="+mn-ea"/>
              </a:rPr>
              <a:t>Carnavals autour du monde</a:t>
            </a:r>
          </a:p>
        </p:txBody>
      </p:sp>
    </p:spTree>
    <p:extLst>
      <p:ext uri="{BB962C8B-B14F-4D97-AF65-F5344CB8AC3E}">
        <p14:creationId xmlns:p14="http://schemas.microsoft.com/office/powerpoint/2010/main" val="367556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13F69C-3D6D-4E72-9289-5BC3584D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227EF-92B8-AC67-F530-682F7C76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223" y="557189"/>
            <a:ext cx="3826577" cy="1671566"/>
          </a:xfrm>
        </p:spPr>
        <p:txBody>
          <a:bodyPr>
            <a:normAutofit/>
          </a:bodyPr>
          <a:lstStyle/>
          <a:p>
            <a:r>
              <a:rPr lang="fr-CA" sz="2200" b="1">
                <a:latin typeface="+mn-lt"/>
                <a:cs typeface="Arial" panose="020B0604020202020204" pitchFamily="34" charset="0"/>
              </a:rPr>
              <a:t>Les activités nées avec le multimédia : </a:t>
            </a:r>
            <a:br>
              <a:rPr lang="fr-CA" sz="2200" b="1">
                <a:latin typeface="+mn-lt"/>
                <a:cs typeface="Arial" panose="020B0604020202020204" pitchFamily="34" charset="0"/>
              </a:rPr>
            </a:br>
            <a:r>
              <a:rPr lang="fr-CA" sz="2200" b="1">
                <a:latin typeface="+mn-lt"/>
                <a:cs typeface="Arial" panose="020B0604020202020204" pitchFamily="34" charset="0"/>
              </a:rPr>
              <a:t>des films, des séries télévisées, du sport…</a:t>
            </a:r>
            <a:br>
              <a:rPr lang="fr-CA" sz="2200" b="1">
                <a:latin typeface="+mn-lt"/>
              </a:rPr>
            </a:br>
            <a:endParaRPr lang="en-US" sz="2200"/>
          </a:p>
        </p:txBody>
      </p:sp>
      <p:pic>
        <p:nvPicPr>
          <p:cNvPr id="5" name="Picture 12" descr="IMG_0001">
            <a:extLst>
              <a:ext uri="{FF2B5EF4-FFF2-40B4-BE49-F238E27FC236}">
                <a16:creationId xmlns:a16="http://schemas.microsoft.com/office/drawing/2014/main" id="{B7B69D87-772C-E80D-8F6C-8EA6C1F89C0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2" r="1" b="11145"/>
          <a:stretch/>
        </p:blipFill>
        <p:spPr bwMode="auto">
          <a:xfrm>
            <a:off x="20" y="-1"/>
            <a:ext cx="3997732" cy="446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B74C0B-638C-0694-B308-8A88F6DFE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2"/>
          <a:stretch/>
        </p:blipFill>
        <p:spPr bwMode="auto">
          <a:xfrm>
            <a:off x="4184069" y="-2"/>
            <a:ext cx="3027239" cy="222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59EC3-B6BF-E544-F888-BAC2051AB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" r="-1" b="7171"/>
          <a:stretch/>
        </p:blipFill>
        <p:spPr bwMode="auto">
          <a:xfrm rot="21600000">
            <a:off x="4184069" y="2406570"/>
            <a:ext cx="3027239" cy="20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74C06715-C305-19AD-EDC8-872051E5A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8" r="-4" b="-4"/>
          <a:stretch/>
        </p:blipFill>
        <p:spPr bwMode="auto">
          <a:xfrm>
            <a:off x="-3717" y="4638290"/>
            <a:ext cx="3020892" cy="22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5" descr="Résultats de recherche d'images pour « cinéma »">
            <a:extLst>
              <a:ext uri="{FF2B5EF4-FFF2-40B4-BE49-F238E27FC236}">
                <a16:creationId xmlns:a16="http://schemas.microsoft.com/office/drawing/2014/main" id="{82EE5D8C-0984-EEB2-F486-7AB76A6D4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r="3156"/>
          <a:stretch/>
        </p:blipFill>
        <p:spPr bwMode="auto">
          <a:xfrm>
            <a:off x="3184628" y="4629236"/>
            <a:ext cx="4026679" cy="222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23187-6B2C-EA32-C379-13AA4700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7223" y="2400475"/>
            <a:ext cx="3826578" cy="3776488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3641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AD6693-83E6-C469-E6C1-8C5AEF48D7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r="1" b="2"/>
          <a:stretch/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D2023-1231-BE6E-5F65-45EB013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 dirty="0"/>
              <a:t>Pour </a:t>
            </a:r>
            <a:r>
              <a:rPr lang="en-US" sz="3600" dirty="0" err="1"/>
              <a:t>votre</a:t>
            </a:r>
            <a:r>
              <a:rPr lang="en-US" sz="3600" dirty="0"/>
              <a:t> </a:t>
            </a:r>
            <a:r>
              <a:rPr lang="en-US" sz="3600" dirty="0" err="1"/>
              <a:t>ecoute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9FFE-A7A4-9261-3DDF-084D8CA97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pPr eaLnBrk="1" hangingPunct="1"/>
            <a:r>
              <a:rPr lang="fr-CA" altLang="fr-FR" sz="2000">
                <a:latin typeface="Arial Black" panose="020B0604020202020204" pitchFamily="34" charset="0"/>
              </a:rPr>
              <a:t>Merci!</a:t>
            </a:r>
          </a:p>
        </p:txBody>
      </p:sp>
    </p:spTree>
    <p:extLst>
      <p:ext uri="{BB962C8B-B14F-4D97-AF65-F5344CB8AC3E}">
        <p14:creationId xmlns:p14="http://schemas.microsoft.com/office/powerpoint/2010/main" val="171132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6167B57-CB63-78D8-EF06-8D5A5B4F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Centre d’hébergement de Rivière-du-Loup du CISSS du Bas-Saint-Laurent 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2DF226-8D6A-E301-4029-F92D147BC6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890" r="8015" b="18730"/>
          <a:stretch>
            <a:fillRect/>
          </a:stretch>
        </p:blipFill>
        <p:spPr bwMode="auto">
          <a:xfrm>
            <a:off x="4654296" y="1194098"/>
            <a:ext cx="7214616" cy="444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79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E32DA-767A-9E80-D7DB-B8876F72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fr-FR" sz="3100" b="1">
                <a:latin typeface="+mn-lt"/>
                <a:ea typeface="+mj-ea"/>
                <a:cs typeface="Arial" panose="020B0604020202020204" pitchFamily="34" charset="0"/>
              </a:rPr>
              <a:t>Le Centre d’hébergement de Rivière-du-Loup du CISSS du Bas-Saint-Laurent </a:t>
            </a:r>
            <a:br>
              <a:rPr lang="en-US" sz="3100"/>
            </a:br>
            <a:endParaRPr lang="en-US" sz="31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5A59C-BA72-CD6F-5A75-4E54F978E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CA" sz="2000">
                <a:cs typeface="Arial" panose="020B0604020202020204" pitchFamily="34" charset="0"/>
              </a:rPr>
              <a:t>121 lits dressés (taux d’occupation qui oscille à 110 lits)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CA" sz="2000">
                <a:cs typeface="Arial" panose="020B0604020202020204" pitchFamily="34" charset="0"/>
              </a:rPr>
              <a:t>5 unités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CA" sz="2000">
                <a:cs typeface="Arial" panose="020B0604020202020204" pitchFamily="34" charset="0"/>
              </a:rPr>
              <a:t>1 unité fermée de 7 places (SCPD) pour une clientèle présentant des symptômes du comportement et psychologique de la démence;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CA" sz="2000">
                <a:cs typeface="Arial" panose="020B0604020202020204" pitchFamily="34" charset="0"/>
              </a:rPr>
              <a:t>1 unité fermée de 12 places pour une clientèle présentant de l’errance invasive;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CA" sz="2000">
                <a:cs typeface="Arial" panose="020B0604020202020204" pitchFamily="34" charset="0"/>
              </a:rPr>
              <a:t>des places pour une clientèle présentant une perte d’autonomie physique;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CA" sz="2000">
                <a:cs typeface="Arial" panose="020B0604020202020204" pitchFamily="34" charset="0"/>
              </a:rPr>
              <a:t>des places en soins de confort.</a:t>
            </a:r>
          </a:p>
          <a:p>
            <a:endParaRPr lang="en-US" sz="200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72C3795D-7C91-8B20-4A85-66A36AE6D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4" r="19867" b="-1"/>
          <a:stretch/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08D9DDC7-36FB-81EF-8441-6F66BD62A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" r="-1" b="12942"/>
          <a:stretch/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790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D6B88-9C14-70CE-66F5-A97B0D62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altLang="fr-FR" sz="3000" b="1">
                <a:latin typeface="+mn-lt"/>
                <a:ea typeface="ヒラギノ角ゴ Pro W3" pitchFamily="126" charset="-128"/>
                <a:cs typeface="Arial" pitchFamily="34" charset="0"/>
              </a:rPr>
              <a:t>Le Centre d’hébergement de Rivière-du-Loup du CISSS du Bas-Saint-Laurent </a:t>
            </a:r>
            <a:endParaRPr lang="en-US" sz="30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51884-D0DE-B185-CC25-43722ECF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Profil iso-SMAF  </a:t>
            </a:r>
          </a:p>
          <a:p>
            <a:pPr marL="742950" lvl="1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Profils 9 et moins (11 résidents profil 9) : 10 %</a:t>
            </a:r>
          </a:p>
          <a:p>
            <a:pPr marL="742950" lvl="1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Profil 10 : 4 %</a:t>
            </a:r>
          </a:p>
          <a:p>
            <a:pPr marL="742950" lvl="1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Profil 11 : 15 %</a:t>
            </a:r>
          </a:p>
          <a:p>
            <a:pPr marL="742950" lvl="1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Profil 12 : 15 %</a:t>
            </a:r>
          </a:p>
          <a:p>
            <a:pPr marL="742950" lvl="1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Profil 13 : 27 %</a:t>
            </a:r>
          </a:p>
          <a:p>
            <a:pPr marL="742950" lvl="1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Profil 14 : 29 %</a:t>
            </a:r>
          </a:p>
          <a:p>
            <a:pPr marL="285750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Capacité cognitive altérée : 90 % des résidents</a:t>
            </a:r>
          </a:p>
          <a:p>
            <a:pPr marL="285750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Durée moyenne de séjour : 3 ans</a:t>
            </a:r>
          </a:p>
          <a:p>
            <a:pPr marL="285750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70 % de femmes   </a:t>
            </a:r>
          </a:p>
          <a:p>
            <a:pPr marL="285750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30 % d’hommes</a:t>
            </a:r>
          </a:p>
          <a:p>
            <a:pPr marL="285750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1500" dirty="0">
                <a:ea typeface="ヒラギノ角ゴ Pro W3" pitchFamily="126" charset="-128"/>
                <a:cs typeface="Arial" pitchFamily="34" charset="0"/>
              </a:rPr>
              <a:t>Moyenne d’âge : 83 ans</a:t>
            </a:r>
          </a:p>
          <a:p>
            <a:endParaRPr lang="en-US" sz="1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C32A3D-1670-83BA-AC4E-07C0AD30B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831200"/>
            <a:ext cx="5458968" cy="519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8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5513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D0D3F-B98C-AD08-74D7-C1798538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fr-FR" altLang="fr-FR" sz="3700" b="1">
                <a:solidFill>
                  <a:srgbClr val="FFFFFF"/>
                </a:solidFill>
                <a:ea typeface="ヒラギノ角ゴ Pro W3" pitchFamily="126" charset="-128"/>
                <a:cs typeface="Arial" panose="020B0604020202020204" pitchFamily="34" charset="0"/>
              </a:rPr>
              <a:t>Le Centre d’hébergement de Rivière-du-Loup du CISSS du Bas-Saint-Laurent </a:t>
            </a:r>
            <a:endParaRPr lang="en-US" sz="3700">
              <a:solidFill>
                <a:srgbClr val="FFFFFF"/>
              </a:solidFill>
            </a:endParaRPr>
          </a:p>
        </p:txBody>
      </p:sp>
      <p:pic>
        <p:nvPicPr>
          <p:cNvPr id="5122" name="Picture 2" descr="Le CISSS Bas-Saint-Laurent souligne l'excellence de ses employés - TVA CIMT  CHAU">
            <a:extLst>
              <a:ext uri="{FF2B5EF4-FFF2-40B4-BE49-F238E27FC236}">
                <a16:creationId xmlns:a16="http://schemas.microsoft.com/office/drawing/2014/main" id="{E8FD5C0E-63BF-5540-69A2-E4B464E4D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" b="-3"/>
          <a:stretch/>
        </p:blipFill>
        <p:spPr bwMode="auto">
          <a:xfrm>
            <a:off x="327547" y="2454903"/>
            <a:ext cx="7058306" cy="40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A162-400F-1F9E-907D-360CF5ED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342900" indent="-34290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2000">
                <a:solidFill>
                  <a:srgbClr val="FFFFFF"/>
                </a:solidFill>
                <a:ea typeface="ヒラギノ角ゴ Pro W3" pitchFamily="126" charset="-128"/>
                <a:cs typeface="Arial" pitchFamily="34" charset="0"/>
              </a:rPr>
              <a:t>Les besoins des résidents ont changé au cours des dernières années.</a:t>
            </a:r>
          </a:p>
          <a:p>
            <a:pPr marL="285750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2000">
                <a:solidFill>
                  <a:srgbClr val="FFFFFF"/>
                </a:solidFill>
                <a:ea typeface="ヒラギノ角ゴ Pro W3" pitchFamily="126" charset="-128"/>
                <a:cs typeface="Arial" pitchFamily="34" charset="0"/>
              </a:rPr>
              <a:t>La poursuite des activités de loisir accessibles à tous.</a:t>
            </a:r>
          </a:p>
          <a:p>
            <a:pPr marL="285750" indent="-285750"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fr-CA" altLang="fr-FR" sz="2000">
                <a:solidFill>
                  <a:srgbClr val="FFFFFF"/>
                </a:solidFill>
                <a:ea typeface="ヒラギノ角ゴ Pro W3" pitchFamily="126" charset="-128"/>
                <a:cs typeface="Arial" pitchFamily="34" charset="0"/>
              </a:rPr>
              <a:t>Le projet multimédia du Centre d’hébergement de Rivière-du-Loup : un incontournable pour les résidents et leur famille.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0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716-9944-9D9E-4AE7-9301A63F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sz="4400" b="1" dirty="0">
                <a:solidFill>
                  <a:srgbClr val="005DA2"/>
                </a:solidFill>
                <a:latin typeface="+mn-lt"/>
                <a:cs typeface="Arial" panose="020B0604020202020204" pitchFamily="34" charset="0"/>
              </a:rPr>
              <a:t>Les activités de loisir au Centre d’hébergement de Rivière-du-Loup</a:t>
            </a:r>
            <a:br>
              <a:rPr lang="fr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D4CE2-0FC3-12AF-A984-D0953D83A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fr-CA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Tous les résidents sont égaux et tous ont droit aux activités de loisir.</a:t>
            </a:r>
          </a:p>
          <a:p>
            <a:pPr>
              <a:defRPr/>
            </a:pPr>
            <a:endParaRPr lang="fr-CA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fr-CA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Objectifs :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Rendre le loisir accessible à tous;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Tenir compte des particularités de chacun;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Créer l’événement autour de la clientèle;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Amener l’activité aux résidents;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Trouver une plateforme qui offre un grand éventail d’activités.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fr-CA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Le multimédia est une plateforme créée pour générer des moments de plaisir, de réussite et des petits bonheurs.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4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CAD8-5458-98C9-1AF5-DE1A5F5B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4400" b="1" dirty="0">
                <a:solidFill>
                  <a:srgbClr val="005DA2"/>
                </a:solidFill>
                <a:latin typeface="+mn-lt"/>
                <a:cs typeface="Arial" panose="020B0604020202020204" pitchFamily="34" charset="0"/>
              </a:rPr>
              <a:t>Les équipements de notre multimédia</a:t>
            </a:r>
            <a:br>
              <a:rPr lang="fr-CA" dirty="0"/>
            </a:br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95061E3-AD57-F398-1E7D-379A7F464C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4AF36506-6BB5-B402-7E6A-AF8660B2C333}"/>
              </a:ext>
            </a:extLst>
          </p:cNvPr>
          <p:cNvGrpSpPr>
            <a:grpSpLocks/>
          </p:cNvGrpSpPr>
          <p:nvPr/>
        </p:nvGrpSpPr>
        <p:grpSpPr bwMode="auto">
          <a:xfrm>
            <a:off x="7216689" y="4578179"/>
            <a:ext cx="2128838" cy="1449388"/>
            <a:chOff x="14652156" y="5638116"/>
            <a:chExt cx="4091354" cy="309543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FAFF6D7-B229-DF7E-E555-09379EE05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0" t="17818" r="20348" b="11690"/>
            <a:stretch>
              <a:fillRect/>
            </a:stretch>
          </p:blipFill>
          <p:spPr bwMode="auto">
            <a:xfrm>
              <a:off x="14652156" y="5638116"/>
              <a:ext cx="4091354" cy="309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 descr="IMG_0005">
              <a:extLst>
                <a:ext uri="{FF2B5EF4-FFF2-40B4-BE49-F238E27FC236}">
                  <a16:creationId xmlns:a16="http://schemas.microsoft.com/office/drawing/2014/main" id="{CC44A17D-9275-BB85-D5EB-7DB116A9E86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34" b="52444"/>
            <a:stretch>
              <a:fillRect/>
            </a:stretch>
          </p:blipFill>
          <p:spPr bwMode="auto">
            <a:xfrm>
              <a:off x="15862098" y="5919492"/>
              <a:ext cx="2073125" cy="1266339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7" descr="http://www.journaldugeek.com/images/-2008/03/ped3-2.jpg">
            <a:extLst>
              <a:ext uri="{FF2B5EF4-FFF2-40B4-BE49-F238E27FC236}">
                <a16:creationId xmlns:a16="http://schemas.microsoft.com/office/drawing/2014/main" id="{01924D7D-3535-8B86-415E-358389D40FE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3" y="1081088"/>
            <a:ext cx="74771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http://alpha.akihabaranews.com/wp-content/uploads/images/6/36/13236/1.jpg">
            <a:extLst>
              <a:ext uri="{FF2B5EF4-FFF2-40B4-BE49-F238E27FC236}">
                <a16:creationId xmlns:a16="http://schemas.microsoft.com/office/drawing/2014/main" id="{888C028C-8704-D6F2-D63D-D16726E342B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1852613"/>
            <a:ext cx="1985962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 descr="http://idata.over-blog.com/0/20/28/80/musique/notes-08.gif">
            <a:extLst>
              <a:ext uri="{FF2B5EF4-FFF2-40B4-BE49-F238E27FC236}">
                <a16:creationId xmlns:a16="http://schemas.microsoft.com/office/drawing/2014/main" id="{A606794E-BB6C-FB93-0AF3-9C24C6E12204}"/>
              </a:ext>
            </a:extLst>
          </p:cNvPr>
          <p:cNvPicPr>
            <a:picLocks noChangeAspect="1" noChangeArrowheads="1" noCrop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24850" y="1477963"/>
            <a:ext cx="2667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1" descr="http://idata.over-blog.com/0/20/28/80/musique/notes-08.gif">
            <a:extLst>
              <a:ext uri="{FF2B5EF4-FFF2-40B4-BE49-F238E27FC236}">
                <a16:creationId xmlns:a16="http://schemas.microsoft.com/office/drawing/2014/main" id="{881BFDFD-A046-1D92-9050-D9B0DC13C66E}"/>
              </a:ext>
            </a:extLst>
          </p:cNvPr>
          <p:cNvPicPr>
            <a:picLocks noChangeAspect="1" noChangeArrowheads="1" noCrop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0013" y="973138"/>
            <a:ext cx="40163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 descr="http://idata.over-blog.com/0/20/28/80/musique/notes-08.gif">
            <a:extLst>
              <a:ext uri="{FF2B5EF4-FFF2-40B4-BE49-F238E27FC236}">
                <a16:creationId xmlns:a16="http://schemas.microsoft.com/office/drawing/2014/main" id="{748D1143-B7E3-B34E-023D-E97079EA602A}"/>
              </a:ext>
            </a:extLst>
          </p:cNvPr>
          <p:cNvPicPr>
            <a:picLocks noChangeAspect="1" noChangeArrowheads="1" noCrop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61250" y="1408113"/>
            <a:ext cx="3016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3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A85A-39DB-F5DC-D03C-2D8232D96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altLang="fr-FR" sz="3800" b="1"/>
              <a:t>Les activités nées avec le multimédia : </a:t>
            </a:r>
            <a:br>
              <a:rPr lang="en-US" altLang="fr-FR" sz="3800" b="1"/>
            </a:br>
            <a:r>
              <a:rPr lang="en-US" altLang="fr-FR" sz="3800" b="1"/>
              <a:t>des jeux plein la tête!</a:t>
            </a:r>
            <a:endParaRPr lang="en-US" sz="3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BA392-0737-8452-346E-4F313BCC6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364" y="712986"/>
            <a:ext cx="3405378" cy="36613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  <a:defRPr/>
            </a:pPr>
            <a:r>
              <a:rPr lang="en-US" altLang="fr-FR" sz="1800" b="1" dirty="0">
                <a:solidFill>
                  <a:schemeClr val="bg1"/>
                </a:solidFill>
              </a:rPr>
              <a:t>Tomes 1 et 2 </a:t>
            </a:r>
            <a:r>
              <a:rPr lang="en-US" altLang="fr-FR" sz="1800" b="1" dirty="0" err="1">
                <a:solidFill>
                  <a:schemeClr val="bg1"/>
                </a:solidFill>
              </a:rPr>
              <a:t>vendus</a:t>
            </a:r>
            <a:r>
              <a:rPr lang="en-US" altLang="fr-FR" sz="1800" b="1" dirty="0">
                <a:solidFill>
                  <a:schemeClr val="bg1"/>
                </a:solidFill>
              </a:rPr>
              <a:t> </a:t>
            </a:r>
            <a:r>
              <a:rPr lang="en-US" altLang="fr-FR" sz="1800" b="1" dirty="0" err="1">
                <a:solidFill>
                  <a:schemeClr val="bg1"/>
                </a:solidFill>
              </a:rPr>
              <a:t>à</a:t>
            </a:r>
            <a:r>
              <a:rPr lang="en-US" altLang="fr-FR" sz="1800" b="1" dirty="0">
                <a:solidFill>
                  <a:schemeClr val="bg1"/>
                </a:solidFill>
              </a:rPr>
              <a:t> plus </a:t>
            </a:r>
            <a:br>
              <a:rPr lang="en-US" altLang="fr-FR" sz="1800" b="1" dirty="0">
                <a:solidFill>
                  <a:schemeClr val="bg1"/>
                </a:solidFill>
              </a:rPr>
            </a:br>
            <a:r>
              <a:rPr lang="en-US" altLang="fr-FR" sz="1800" b="1" dirty="0">
                <a:solidFill>
                  <a:schemeClr val="bg1"/>
                </a:solidFill>
              </a:rPr>
              <a:t>de 300 </a:t>
            </a:r>
            <a:r>
              <a:rPr lang="en-US" altLang="fr-FR" sz="1800" b="1" dirty="0" err="1">
                <a:solidFill>
                  <a:schemeClr val="bg1"/>
                </a:solidFill>
              </a:rPr>
              <a:t>exemplaires</a:t>
            </a:r>
            <a:r>
              <a:rPr lang="en-US" altLang="fr-FR" sz="1800" b="1" dirty="0">
                <a:solidFill>
                  <a:schemeClr val="bg1"/>
                </a:solidFill>
              </a:rPr>
              <a:t> </a:t>
            </a:r>
            <a:br>
              <a:rPr lang="en-US" altLang="fr-FR" sz="1800" b="1" dirty="0">
                <a:solidFill>
                  <a:schemeClr val="bg1"/>
                </a:solidFill>
              </a:rPr>
            </a:br>
            <a:r>
              <a:rPr lang="en-US" altLang="fr-FR" sz="1800" b="1" dirty="0">
                <a:solidFill>
                  <a:schemeClr val="bg1"/>
                </a:solidFill>
              </a:rPr>
              <a:t>dans les CHSLD</a:t>
            </a:r>
          </a:p>
          <a:p>
            <a:pPr marL="0" indent="0">
              <a:buNone/>
              <a:defRPr/>
            </a:pPr>
            <a:r>
              <a:rPr lang="en-US" altLang="fr-FR" sz="1800" b="1" dirty="0">
                <a:solidFill>
                  <a:schemeClr val="bg1"/>
                </a:solidFill>
              </a:rPr>
              <a:t> et </a:t>
            </a:r>
            <a:r>
              <a:rPr lang="en-US" altLang="fr-FR" sz="1800" b="1" dirty="0" err="1">
                <a:solidFill>
                  <a:schemeClr val="bg1"/>
                </a:solidFill>
              </a:rPr>
              <a:t>centres</a:t>
            </a:r>
            <a:r>
              <a:rPr lang="en-US" altLang="fr-FR" sz="1800" b="1" dirty="0">
                <a:solidFill>
                  <a:schemeClr val="bg1"/>
                </a:solidFill>
              </a:rPr>
              <a:t> </a:t>
            </a:r>
            <a:r>
              <a:rPr lang="en-US" altLang="fr-FR" sz="1800" b="1" dirty="0" err="1">
                <a:solidFill>
                  <a:schemeClr val="bg1"/>
                </a:solidFill>
              </a:rPr>
              <a:t>privés</a:t>
            </a:r>
            <a:endParaRPr lang="en-US" altLang="fr-FR" sz="1800" b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altLang="fr-FR" sz="1800" b="1" dirty="0">
                <a:solidFill>
                  <a:schemeClr val="bg1"/>
                </a:solidFill>
              </a:rPr>
              <a:t>de la province </a:t>
            </a:r>
          </a:p>
          <a:p>
            <a:pPr marL="0" indent="0">
              <a:buNone/>
              <a:defRPr/>
            </a:pPr>
            <a:r>
              <a:rPr lang="en-US" altLang="fr-FR" sz="1800" b="1" dirty="0">
                <a:solidFill>
                  <a:schemeClr val="bg1"/>
                </a:solidFill>
              </a:rPr>
              <a:t>(CHSLD-RI-RPA)</a:t>
            </a:r>
          </a:p>
        </p:txBody>
      </p:sp>
      <p:pic>
        <p:nvPicPr>
          <p:cNvPr id="7" name="Picture 22" descr="Co-Creation-02">
            <a:extLst>
              <a:ext uri="{FF2B5EF4-FFF2-40B4-BE49-F238E27FC236}">
                <a16:creationId xmlns:a16="http://schemas.microsoft.com/office/drawing/2014/main" id="{1E058DF8-AAE9-478F-6DB4-6FD72504028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8595" y="3601309"/>
            <a:ext cx="3497298" cy="261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5">
            <a:extLst>
              <a:ext uri="{FF2B5EF4-FFF2-40B4-BE49-F238E27FC236}">
                <a16:creationId xmlns:a16="http://schemas.microsoft.com/office/drawing/2014/main" id="{072270EC-7944-279B-1F6C-99DD01BBBEA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33227" y="383437"/>
            <a:ext cx="2079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9pPr>
          </a:lstStyle>
          <a:p>
            <a:pPr algn="ctr" eaLnBrk="1" hangingPunct="1">
              <a:spcAft>
                <a:spcPts val="600"/>
              </a:spcAft>
              <a:defRPr/>
            </a:pPr>
            <a:r>
              <a:rPr lang="fr-CA" alt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Activités intellectuelles adaptées à la clientèle</a:t>
            </a:r>
          </a:p>
        </p:txBody>
      </p:sp>
    </p:spTree>
    <p:extLst>
      <p:ext uri="{BB962C8B-B14F-4D97-AF65-F5344CB8AC3E}">
        <p14:creationId xmlns:p14="http://schemas.microsoft.com/office/powerpoint/2010/main" val="98141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074B721-7A55-47E5-B117-F7DAD67E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534C6-1856-4F84-0968-91D453CC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120" y="365125"/>
            <a:ext cx="5393360" cy="1325563"/>
          </a:xfrm>
        </p:spPr>
        <p:txBody>
          <a:bodyPr>
            <a:normAutofit/>
          </a:bodyPr>
          <a:lstStyle/>
          <a:p>
            <a:r>
              <a:rPr lang="fr-CA" sz="2400" b="1">
                <a:latin typeface="+mn-lt"/>
                <a:cs typeface="Arial" panose="020B0604020202020204" pitchFamily="34" charset="0"/>
              </a:rPr>
              <a:t>Les activités nées avec le multimédia : </a:t>
            </a:r>
            <a:br>
              <a:rPr lang="fr-CA" sz="2400" b="1">
                <a:latin typeface="+mn-lt"/>
                <a:cs typeface="Arial" panose="020B0604020202020204" pitchFamily="34" charset="0"/>
              </a:rPr>
            </a:br>
            <a:r>
              <a:rPr lang="fr-CA" sz="2400" b="1">
                <a:latin typeface="+mn-lt"/>
                <a:cs typeface="Arial" panose="020B0604020202020204" pitchFamily="34" charset="0"/>
              </a:rPr>
              <a:t>des jeux virtuels avec console</a:t>
            </a:r>
            <a:br>
              <a:rPr lang="fr-CA" sz="2400"/>
            </a:br>
            <a:endParaRPr lang="en-US" sz="24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35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4800" y="-701"/>
            <a:ext cx="842502" cy="329392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Picture 14" descr="DSC06004">
            <a:extLst>
              <a:ext uri="{FF2B5EF4-FFF2-40B4-BE49-F238E27FC236}">
                <a16:creationId xmlns:a16="http://schemas.microsoft.com/office/drawing/2014/main" id="{C72779C7-B494-7F3F-BA4C-0173FCB8B13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1" t="7381" r="14435" b="4453"/>
          <a:stretch>
            <a:fillRect/>
          </a:stretch>
        </p:blipFill>
        <p:spPr bwMode="auto">
          <a:xfrm>
            <a:off x="582435" y="880072"/>
            <a:ext cx="1650395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XaviX-Game-Golf_small">
            <a:extLst>
              <a:ext uri="{FF2B5EF4-FFF2-40B4-BE49-F238E27FC236}">
                <a16:creationId xmlns:a16="http://schemas.microsoft.com/office/drawing/2014/main" id="{A02BF277-0788-23A5-0F64-9ED2F80CF64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974" y="666240"/>
            <a:ext cx="2548728" cy="2208897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1" descr="XavixBowling">
            <a:extLst>
              <a:ext uri="{FF2B5EF4-FFF2-40B4-BE49-F238E27FC236}">
                <a16:creationId xmlns:a16="http://schemas.microsoft.com/office/drawing/2014/main" id="{75ECD1A5-5524-F5E9-50E9-2F384524594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9"/>
          <a:stretch>
            <a:fillRect/>
          </a:stretch>
        </p:blipFill>
        <p:spPr bwMode="auto">
          <a:xfrm>
            <a:off x="582435" y="3831452"/>
            <a:ext cx="2552700" cy="21383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3" descr="golf">
            <a:extLst>
              <a:ext uri="{FF2B5EF4-FFF2-40B4-BE49-F238E27FC236}">
                <a16:creationId xmlns:a16="http://schemas.microsoft.com/office/drawing/2014/main" id="{5501EB6C-370E-25D1-9E02-C5F17309486F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r="8755" b="2489"/>
          <a:stretch>
            <a:fillRect/>
          </a:stretch>
        </p:blipFill>
        <p:spPr bwMode="auto">
          <a:xfrm>
            <a:off x="3349533" y="3212688"/>
            <a:ext cx="1683438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8993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3940987" y="6009537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" name="ZoneTexte 5">
            <a:extLst>
              <a:ext uri="{FF2B5EF4-FFF2-40B4-BE49-F238E27FC236}">
                <a16:creationId xmlns:a16="http://schemas.microsoft.com/office/drawing/2014/main" id="{5DBBC26B-2901-269D-E63A-9E7ED4B81326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1854" y="6133946"/>
            <a:ext cx="70532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9pPr>
          </a:lstStyle>
          <a:p>
            <a:pPr eaLnBrk="1" hangingPunct="1">
              <a:defRPr/>
            </a:pPr>
            <a:r>
              <a:rPr lang="fr-CA" altLang="fr-FR" sz="1600" dirty="0">
                <a:latin typeface="+mn-lt"/>
                <a:cs typeface="Arial" pitchFamily="34" charset="0"/>
              </a:rPr>
              <a:t>Incluant des adaptations pour faciliter la réussite et éviter l’échec. </a:t>
            </a:r>
          </a:p>
        </p:txBody>
      </p:sp>
      <p:sp>
        <p:nvSpPr>
          <p:cNvPr id="38" name="ZoneTexte 11">
            <a:extLst>
              <a:ext uri="{FF2B5EF4-FFF2-40B4-BE49-F238E27FC236}">
                <a16:creationId xmlns:a16="http://schemas.microsoft.com/office/drawing/2014/main" id="{7EAC6AD3-A010-6CB8-788A-18F25028A6A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0863" y="2814638"/>
            <a:ext cx="1274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9pPr>
          </a:lstStyle>
          <a:p>
            <a:pPr eaLnBrk="1" hangingPunct="1">
              <a:defRPr/>
            </a:pPr>
            <a:r>
              <a:rPr lang="fr-CA" altLang="fr-F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rPr>
              <a:t>Les quilles</a:t>
            </a:r>
            <a:endParaRPr lang="fr-CA" altLang="fr-FR" sz="2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40" name="ZoneTexte 12">
            <a:extLst>
              <a:ext uri="{FF2B5EF4-FFF2-40B4-BE49-F238E27FC236}">
                <a16:creationId xmlns:a16="http://schemas.microsoft.com/office/drawing/2014/main" id="{FE8045AE-4A25-C369-7EC1-DA82EAECB2F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07863" y="3000305"/>
            <a:ext cx="1062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 pitchFamily="126" charset="-128"/>
              </a:defRPr>
            </a:lvl9pPr>
          </a:lstStyle>
          <a:p>
            <a:pPr eaLnBrk="1" hangingPunct="1">
              <a:defRPr/>
            </a:pPr>
            <a:r>
              <a:rPr lang="fr-CA" altLang="fr-FR" sz="1600" dirty="0">
                <a:latin typeface="+mn-lt"/>
                <a:cs typeface="Arial" pitchFamily="34" charset="0"/>
              </a:rPr>
              <a:t>Le golf</a:t>
            </a:r>
          </a:p>
        </p:txBody>
      </p:sp>
    </p:spTree>
    <p:extLst>
      <p:ext uri="{BB962C8B-B14F-4D97-AF65-F5344CB8AC3E}">
        <p14:creationId xmlns:p14="http://schemas.microsoft.com/office/powerpoint/2010/main" val="10866863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599</Words>
  <Application>Microsoft Macintosh PowerPoint</Application>
  <PresentationFormat>Widescreen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Meiryo</vt:lpstr>
      <vt:lpstr>Arial</vt:lpstr>
      <vt:lpstr>Arial Black</vt:lpstr>
      <vt:lpstr>Calibri</vt:lpstr>
      <vt:lpstr>Calibri Light</vt:lpstr>
      <vt:lpstr>Office Theme</vt:lpstr>
      <vt:lpstr>PowerPoint Presentation</vt:lpstr>
      <vt:lpstr>Le Centre d’hébergement de Rivière-du-Loup du CISSS du Bas-Saint-Laurent </vt:lpstr>
      <vt:lpstr>Le Centre d’hébergement de Rivière-du-Loup du CISSS du Bas-Saint-Laurent  </vt:lpstr>
      <vt:lpstr>Le Centre d’hébergement de Rivière-du-Loup du CISSS du Bas-Saint-Laurent </vt:lpstr>
      <vt:lpstr>Le Centre d’hébergement de Rivière-du-Loup du CISSS du Bas-Saint-Laurent </vt:lpstr>
      <vt:lpstr>Les activités de loisir au Centre d’hébergement de Rivière-du-Loup </vt:lpstr>
      <vt:lpstr>Les équipements de notre multimédia </vt:lpstr>
      <vt:lpstr>Les activités nées avec le multimédia :  des jeux plein la tête!</vt:lpstr>
      <vt:lpstr>Les activités nées avec le multimédia :  des jeux virtuels avec console </vt:lpstr>
      <vt:lpstr>Les activités nées avec le multimédia :  6 coffrets d’activités de réminiscence</vt:lpstr>
      <vt:lpstr>Les activités nées avec le multimédia :  6 coffrets d’activités de réminiscence</vt:lpstr>
      <vt:lpstr>     Les activités nées avec le multimédia :  6 coffrets d’activités de réminiscence</vt:lpstr>
      <vt:lpstr>Les activités nées avec le multimédia :  6 coffrets d’activités de réminiscence</vt:lpstr>
      <vt:lpstr>Les activités nées avec le multimédia :  6 coffrets d’activités de réminiscence</vt:lpstr>
      <vt:lpstr>Les activités nées avec le multimédia :  6 coffrets d’activités de réminiscence</vt:lpstr>
      <vt:lpstr>Les activités nées avec le multimédia :  des films, des séries télévisées, du sport… </vt:lpstr>
      <vt:lpstr>Pour votre ecoute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Hamdan, Mohammed</dc:creator>
  <cp:lastModifiedBy>Hamdan, Mohammed</cp:lastModifiedBy>
  <cp:revision>1</cp:revision>
  <dcterms:created xsi:type="dcterms:W3CDTF">2022-11-22T21:43:08Z</dcterms:created>
  <dcterms:modified xsi:type="dcterms:W3CDTF">2022-11-22T22:28:33Z</dcterms:modified>
</cp:coreProperties>
</file>